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792179">
            <a:off x="17130645" y="2780980"/>
            <a:ext cx="1703043" cy="2771224"/>
          </a:xfrm>
          <a:custGeom>
            <a:avLst/>
            <a:gdLst/>
            <a:ahLst/>
            <a:cxnLst/>
            <a:rect r="r" b="b" t="t" l="l"/>
            <a:pathLst>
              <a:path h="2771224" w="1703043">
                <a:moveTo>
                  <a:pt x="0" y="0"/>
                </a:moveTo>
                <a:lnTo>
                  <a:pt x="1703044" y="0"/>
                </a:lnTo>
                <a:lnTo>
                  <a:pt x="1703044"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392287">
            <a:off x="-1104276" y="-699627"/>
            <a:ext cx="3383874" cy="2848607"/>
          </a:xfrm>
          <a:custGeom>
            <a:avLst/>
            <a:gdLst/>
            <a:ahLst/>
            <a:cxnLst/>
            <a:rect r="r" b="b" t="t" l="l"/>
            <a:pathLst>
              <a:path h="2848607" w="3383874">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6537871" y="5881518"/>
            <a:ext cx="4805606" cy="4114800"/>
          </a:xfrm>
          <a:custGeom>
            <a:avLst/>
            <a:gdLst/>
            <a:ahLst/>
            <a:cxnLst/>
            <a:rect r="r" b="b" t="t" l="l"/>
            <a:pathLst>
              <a:path h="4114800" w="4805606">
                <a:moveTo>
                  <a:pt x="0" y="0"/>
                </a:moveTo>
                <a:lnTo>
                  <a:pt x="4805606" y="0"/>
                </a:lnTo>
                <a:lnTo>
                  <a:pt x="480560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1922" y="7379164"/>
            <a:ext cx="2348082" cy="2348082"/>
          </a:xfrm>
          <a:custGeom>
            <a:avLst/>
            <a:gdLst/>
            <a:ahLst/>
            <a:cxnLst/>
            <a:rect r="r" b="b" t="t" l="l"/>
            <a:pathLst>
              <a:path h="2348082" w="2348082">
                <a:moveTo>
                  <a:pt x="0" y="0"/>
                </a:moveTo>
                <a:lnTo>
                  <a:pt x="2348083" y="0"/>
                </a:lnTo>
                <a:lnTo>
                  <a:pt x="2348083" y="2348082"/>
                </a:lnTo>
                <a:lnTo>
                  <a:pt x="0" y="23480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911218" y="7379164"/>
            <a:ext cx="2348082" cy="2348082"/>
          </a:xfrm>
          <a:custGeom>
            <a:avLst/>
            <a:gdLst/>
            <a:ahLst/>
            <a:cxnLst/>
            <a:rect r="r" b="b" t="t" l="l"/>
            <a:pathLst>
              <a:path h="2348082" w="2348082">
                <a:moveTo>
                  <a:pt x="0" y="0"/>
                </a:moveTo>
                <a:lnTo>
                  <a:pt x="2348082" y="0"/>
                </a:lnTo>
                <a:lnTo>
                  <a:pt x="2348082" y="2348082"/>
                </a:lnTo>
                <a:lnTo>
                  <a:pt x="0" y="23480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265937" y="152259"/>
            <a:ext cx="2315472" cy="803983"/>
          </a:xfrm>
          <a:custGeom>
            <a:avLst/>
            <a:gdLst/>
            <a:ahLst/>
            <a:cxnLst/>
            <a:rect r="r" b="b" t="t" l="l"/>
            <a:pathLst>
              <a:path h="803983" w="2315472">
                <a:moveTo>
                  <a:pt x="0" y="0"/>
                </a:moveTo>
                <a:lnTo>
                  <a:pt x="2315471" y="0"/>
                </a:lnTo>
                <a:lnTo>
                  <a:pt x="2315471" y="803983"/>
                </a:lnTo>
                <a:lnTo>
                  <a:pt x="0" y="803983"/>
                </a:lnTo>
                <a:lnTo>
                  <a:pt x="0" y="0"/>
                </a:lnTo>
                <a:close/>
              </a:path>
            </a:pathLst>
          </a:custGeom>
          <a:blipFill>
            <a:blip r:embed="rId13"/>
            <a:stretch>
              <a:fillRect l="0" t="0" r="0" b="0"/>
            </a:stretch>
          </a:blipFill>
        </p:spPr>
      </p:sp>
      <p:sp>
        <p:nvSpPr>
          <p:cNvPr name="TextBox 12" id="12"/>
          <p:cNvSpPr txBox="true"/>
          <p:nvPr/>
        </p:nvSpPr>
        <p:spPr>
          <a:xfrm rot="0">
            <a:off x="3929160" y="1000902"/>
            <a:ext cx="10023028" cy="4709166"/>
          </a:xfrm>
          <a:prstGeom prst="rect">
            <a:avLst/>
          </a:prstGeom>
        </p:spPr>
        <p:txBody>
          <a:bodyPr anchor="t" rtlCol="false" tIns="0" lIns="0" bIns="0" rIns="0">
            <a:spAutoFit/>
          </a:bodyPr>
          <a:lstStyle/>
          <a:p>
            <a:pPr algn="ctr">
              <a:lnSpc>
                <a:spcPts val="12120"/>
              </a:lnSpc>
            </a:pPr>
            <a:r>
              <a:rPr lang="en-US" sz="12625" spc="-1035">
                <a:solidFill>
                  <a:srgbClr val="3A855D"/>
                </a:solidFill>
                <a:latin typeface="Public Sans"/>
              </a:rPr>
              <a:t>HR Data Analysis using SQL</a:t>
            </a:r>
          </a:p>
        </p:txBody>
      </p:sp>
      <p:sp>
        <p:nvSpPr>
          <p:cNvPr name="TextBox 13" id="13"/>
          <p:cNvSpPr txBox="true"/>
          <p:nvPr/>
        </p:nvSpPr>
        <p:spPr>
          <a:xfrm rot="0">
            <a:off x="2705964" y="330855"/>
            <a:ext cx="12559973" cy="456564"/>
          </a:xfrm>
          <a:prstGeom prst="rect">
            <a:avLst/>
          </a:prstGeom>
        </p:spPr>
        <p:txBody>
          <a:bodyPr anchor="t" rtlCol="false" tIns="0" lIns="0" bIns="0" rIns="0">
            <a:spAutoFit/>
          </a:bodyPr>
          <a:lstStyle/>
          <a:p>
            <a:pPr algn="ctr" marL="0" indent="0" lvl="0">
              <a:lnSpc>
                <a:spcPts val="3079"/>
              </a:lnSpc>
              <a:spcBef>
                <a:spcPct val="0"/>
              </a:spcBef>
            </a:pPr>
            <a:r>
              <a:rPr lang="en-US" sz="3999" spc="-327">
                <a:solidFill>
                  <a:srgbClr val="3A855D"/>
                </a:solidFill>
                <a:latin typeface="Public Sans"/>
              </a:rPr>
              <a:t>Presented by Boloram Mitra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681965"/>
            <a:ext cx="9255567" cy="2362435"/>
          </a:xfrm>
          <a:custGeom>
            <a:avLst/>
            <a:gdLst/>
            <a:ahLst/>
            <a:cxnLst/>
            <a:rect r="r" b="b" t="t" l="l"/>
            <a:pathLst>
              <a:path h="2362435" w="9255567">
                <a:moveTo>
                  <a:pt x="0" y="0"/>
                </a:moveTo>
                <a:lnTo>
                  <a:pt x="9255567" y="0"/>
                </a:lnTo>
                <a:lnTo>
                  <a:pt x="9255567" y="2362435"/>
                </a:lnTo>
                <a:lnTo>
                  <a:pt x="0" y="2362435"/>
                </a:lnTo>
                <a:lnTo>
                  <a:pt x="0" y="0"/>
                </a:lnTo>
                <a:close/>
              </a:path>
            </a:pathLst>
          </a:custGeom>
          <a:blipFill>
            <a:blip r:embed="rId3"/>
            <a:stretch>
              <a:fillRect l="0" t="0" r="0" b="0"/>
            </a:stretch>
          </a:blipFill>
        </p:spPr>
      </p:sp>
      <p:sp>
        <p:nvSpPr>
          <p:cNvPr name="Freeform 7" id="7"/>
          <p:cNvSpPr/>
          <p:nvPr/>
        </p:nvSpPr>
        <p:spPr>
          <a:xfrm flipH="false" flipV="false" rot="0">
            <a:off x="1028700" y="5728311"/>
            <a:ext cx="4627783" cy="3921077"/>
          </a:xfrm>
          <a:custGeom>
            <a:avLst/>
            <a:gdLst/>
            <a:ahLst/>
            <a:cxnLst/>
            <a:rect r="r" b="b" t="t" l="l"/>
            <a:pathLst>
              <a:path h="3921077" w="4627783">
                <a:moveTo>
                  <a:pt x="0" y="0"/>
                </a:moveTo>
                <a:lnTo>
                  <a:pt x="4627783" y="0"/>
                </a:lnTo>
                <a:lnTo>
                  <a:pt x="4627783" y="3921077"/>
                </a:lnTo>
                <a:lnTo>
                  <a:pt x="0" y="3921077"/>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8. List employees who have 'Travel_Rarely' as their BusinessTravel type.</a:t>
            </a:r>
          </a:p>
        </p:txBody>
      </p:sp>
      <p:sp>
        <p:nvSpPr>
          <p:cNvPr name="TextBox 10" id="10"/>
          <p:cNvSpPr txBox="true"/>
          <p:nvPr/>
        </p:nvSpPr>
        <p:spPr>
          <a:xfrm rot="0">
            <a:off x="6297762" y="6524537"/>
            <a:ext cx="11441691"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From the query we got the output which shows the</a:t>
            </a:r>
            <a:r>
              <a:rPr lang="en-US" sz="4321">
                <a:solidFill>
                  <a:srgbClr val="185D39"/>
                </a:solidFill>
                <a:latin typeface="Canva Sans Bold"/>
              </a:rPr>
              <a:t> Name of the Employees</a:t>
            </a:r>
            <a:r>
              <a:rPr lang="en-US" sz="4321">
                <a:solidFill>
                  <a:srgbClr val="185D39"/>
                </a:solidFill>
                <a:latin typeface="Canva Sans"/>
              </a:rPr>
              <a:t> who </a:t>
            </a:r>
            <a:r>
              <a:rPr lang="en-US" sz="4321">
                <a:solidFill>
                  <a:srgbClr val="185D39"/>
                </a:solidFill>
                <a:latin typeface="Canva Sans Bold"/>
              </a:rPr>
              <a:t>Travel Rarely </a:t>
            </a:r>
            <a:r>
              <a:rPr lang="en-US" sz="4321">
                <a:solidFill>
                  <a:srgbClr val="185D39"/>
                </a:solidFill>
                <a:latin typeface="Canva Sans"/>
              </a:rPr>
              <a:t>for their job.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094625"/>
            <a:ext cx="8097975" cy="1537116"/>
          </a:xfrm>
          <a:custGeom>
            <a:avLst/>
            <a:gdLst/>
            <a:ahLst/>
            <a:cxnLst/>
            <a:rect r="r" b="b" t="t" l="l"/>
            <a:pathLst>
              <a:path h="1537116" w="8097975">
                <a:moveTo>
                  <a:pt x="0" y="0"/>
                </a:moveTo>
                <a:lnTo>
                  <a:pt x="8097975" y="0"/>
                </a:lnTo>
                <a:lnTo>
                  <a:pt x="8097975" y="1537115"/>
                </a:lnTo>
                <a:lnTo>
                  <a:pt x="0" y="1537115"/>
                </a:lnTo>
                <a:lnTo>
                  <a:pt x="0" y="0"/>
                </a:lnTo>
                <a:close/>
              </a:path>
            </a:pathLst>
          </a:custGeom>
          <a:blipFill>
            <a:blip r:embed="rId3"/>
            <a:stretch>
              <a:fillRect l="0" t="0" r="0" b="0"/>
            </a:stretch>
          </a:blipFill>
        </p:spPr>
      </p:sp>
      <p:sp>
        <p:nvSpPr>
          <p:cNvPr name="Freeform 7" id="7"/>
          <p:cNvSpPr/>
          <p:nvPr/>
        </p:nvSpPr>
        <p:spPr>
          <a:xfrm flipH="false" flipV="false" rot="0">
            <a:off x="1028700" y="6273680"/>
            <a:ext cx="4305390" cy="2830338"/>
          </a:xfrm>
          <a:custGeom>
            <a:avLst/>
            <a:gdLst/>
            <a:ahLst/>
            <a:cxnLst/>
            <a:rect r="r" b="b" t="t" l="l"/>
            <a:pathLst>
              <a:path h="2830338" w="4305390">
                <a:moveTo>
                  <a:pt x="0" y="0"/>
                </a:moveTo>
                <a:lnTo>
                  <a:pt x="4305390" y="0"/>
                </a:lnTo>
                <a:lnTo>
                  <a:pt x="4305390" y="2830339"/>
                </a:lnTo>
                <a:lnTo>
                  <a:pt x="0" y="2830339"/>
                </a:lnTo>
                <a:lnTo>
                  <a:pt x="0" y="0"/>
                </a:lnTo>
                <a:close/>
              </a:path>
            </a:pathLst>
          </a:custGeom>
          <a:blipFill>
            <a:blip r:embed="rId4"/>
            <a:stretch>
              <a:fillRect l="0" t="-4666"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9. Retrieve the distinct MaritalStatus categories in the dataset.</a:t>
            </a:r>
          </a:p>
        </p:txBody>
      </p:sp>
      <p:sp>
        <p:nvSpPr>
          <p:cNvPr name="TextBox 10" id="10"/>
          <p:cNvSpPr txBox="true"/>
          <p:nvPr/>
        </p:nvSpPr>
        <p:spPr>
          <a:xfrm rot="0">
            <a:off x="6297762" y="6524537"/>
            <a:ext cx="11441691"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Result shows, there are</a:t>
            </a:r>
            <a:r>
              <a:rPr lang="en-US" sz="4321">
                <a:solidFill>
                  <a:srgbClr val="185D39"/>
                </a:solidFill>
                <a:latin typeface="Canva Sans Bold"/>
              </a:rPr>
              <a:t> 3 Marital Status</a:t>
            </a:r>
            <a:r>
              <a:rPr lang="en-US" sz="4321">
                <a:solidFill>
                  <a:srgbClr val="185D39"/>
                </a:solidFill>
                <a:latin typeface="Canva Sans"/>
              </a:rPr>
              <a:t> employees have listed : </a:t>
            </a:r>
            <a:r>
              <a:rPr lang="en-US" sz="4321">
                <a:solidFill>
                  <a:srgbClr val="185D39"/>
                </a:solidFill>
                <a:latin typeface="Canva Sans Bold"/>
              </a:rPr>
              <a:t>Married</a:t>
            </a:r>
            <a:r>
              <a:rPr lang="en-US" sz="4321">
                <a:solidFill>
                  <a:srgbClr val="185D39"/>
                </a:solidFill>
                <a:latin typeface="Canva Sans"/>
              </a:rPr>
              <a:t>, </a:t>
            </a:r>
            <a:r>
              <a:rPr lang="en-US" sz="4321">
                <a:solidFill>
                  <a:srgbClr val="185D39"/>
                </a:solidFill>
                <a:latin typeface="Canva Sans Bold"/>
              </a:rPr>
              <a:t>Single</a:t>
            </a:r>
            <a:r>
              <a:rPr lang="en-US" sz="4321">
                <a:solidFill>
                  <a:srgbClr val="185D39"/>
                </a:solidFill>
                <a:latin typeface="Canva Sans"/>
              </a:rPr>
              <a:t> &amp; </a:t>
            </a:r>
            <a:r>
              <a:rPr lang="en-US" sz="4321">
                <a:solidFill>
                  <a:srgbClr val="185D39"/>
                </a:solidFill>
                <a:latin typeface="Canva Sans Bold"/>
              </a:rPr>
              <a:t>Divorced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772297" y="2444502"/>
            <a:ext cx="16427256" cy="1456486"/>
          </a:xfrm>
          <a:custGeom>
            <a:avLst/>
            <a:gdLst/>
            <a:ahLst/>
            <a:cxnLst/>
            <a:rect r="r" b="b" t="t" l="l"/>
            <a:pathLst>
              <a:path h="1456486" w="16427256">
                <a:moveTo>
                  <a:pt x="0" y="0"/>
                </a:moveTo>
                <a:lnTo>
                  <a:pt x="16427257" y="0"/>
                </a:lnTo>
                <a:lnTo>
                  <a:pt x="16427257" y="1456486"/>
                </a:lnTo>
                <a:lnTo>
                  <a:pt x="0" y="1456486"/>
                </a:lnTo>
                <a:lnTo>
                  <a:pt x="0" y="0"/>
                </a:lnTo>
                <a:close/>
              </a:path>
            </a:pathLst>
          </a:custGeom>
          <a:blipFill>
            <a:blip r:embed="rId3"/>
            <a:stretch>
              <a:fillRect l="0" t="0" r="0" b="0"/>
            </a:stretch>
          </a:blipFill>
        </p:spPr>
      </p:sp>
      <p:sp>
        <p:nvSpPr>
          <p:cNvPr name="Freeform 7" id="7"/>
          <p:cNvSpPr/>
          <p:nvPr/>
        </p:nvSpPr>
        <p:spPr>
          <a:xfrm flipH="false" flipV="false" rot="0">
            <a:off x="772297" y="5857875"/>
            <a:ext cx="7829160" cy="3714403"/>
          </a:xfrm>
          <a:custGeom>
            <a:avLst/>
            <a:gdLst/>
            <a:ahLst/>
            <a:cxnLst/>
            <a:rect r="r" b="b" t="t" l="l"/>
            <a:pathLst>
              <a:path h="3714403" w="7829160">
                <a:moveTo>
                  <a:pt x="0" y="0"/>
                </a:moveTo>
                <a:lnTo>
                  <a:pt x="7829161" y="0"/>
                </a:lnTo>
                <a:lnTo>
                  <a:pt x="7829161" y="3714403"/>
                </a:lnTo>
                <a:lnTo>
                  <a:pt x="0" y="3714403"/>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10. Get a list of employees with more than 2 years of work experience but less than 4 years in their current role.</a:t>
            </a:r>
          </a:p>
        </p:txBody>
      </p:sp>
      <p:sp>
        <p:nvSpPr>
          <p:cNvPr name="TextBox 10" id="10"/>
          <p:cNvSpPr txBox="true"/>
          <p:nvPr/>
        </p:nvSpPr>
        <p:spPr>
          <a:xfrm rot="0">
            <a:off x="9144000" y="5795852"/>
            <a:ext cx="8595453" cy="3776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List shows the </a:t>
            </a:r>
            <a:r>
              <a:rPr lang="en-US" sz="4321">
                <a:solidFill>
                  <a:srgbClr val="185D39"/>
                </a:solidFill>
                <a:latin typeface="Canva Sans Bold"/>
              </a:rPr>
              <a:t>Name of the Employees</a:t>
            </a:r>
            <a:r>
              <a:rPr lang="en-US" sz="4321">
                <a:solidFill>
                  <a:srgbClr val="185D39"/>
                </a:solidFill>
                <a:latin typeface="Canva Sans"/>
              </a:rPr>
              <a:t> who have experience more than</a:t>
            </a:r>
            <a:r>
              <a:rPr lang="en-US" sz="4321">
                <a:solidFill>
                  <a:srgbClr val="185D39"/>
                </a:solidFill>
                <a:latin typeface="Canva Sans Bold"/>
              </a:rPr>
              <a:t> 6 years</a:t>
            </a:r>
            <a:r>
              <a:rPr lang="en-US" sz="4321">
                <a:solidFill>
                  <a:srgbClr val="185D39"/>
                </a:solidFill>
                <a:latin typeface="Canva Sans"/>
              </a:rPr>
              <a:t> but working for less than </a:t>
            </a:r>
            <a:r>
              <a:rPr lang="en-US" sz="4321">
                <a:solidFill>
                  <a:srgbClr val="185D39"/>
                </a:solidFill>
                <a:latin typeface="Canva Sans Bold"/>
              </a:rPr>
              <a:t>4 years</a:t>
            </a:r>
            <a:r>
              <a:rPr lang="en-US" sz="4321">
                <a:solidFill>
                  <a:srgbClr val="185D39"/>
                </a:solidFill>
                <a:latin typeface="Canva Sans"/>
              </a:rPr>
              <a:t> in the current role.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515087"/>
            <a:ext cx="21755848" cy="6329401"/>
            <a:chOff x="0" y="0"/>
            <a:chExt cx="7796805" cy="2268314"/>
          </a:xfrm>
        </p:grpSpPr>
        <p:sp>
          <p:nvSpPr>
            <p:cNvPr name="Freeform 4" id="4"/>
            <p:cNvSpPr/>
            <p:nvPr/>
          </p:nvSpPr>
          <p:spPr>
            <a:xfrm flipH="false" flipV="false" rot="0">
              <a:off x="0" y="0"/>
              <a:ext cx="7796805" cy="2268314"/>
            </a:xfrm>
            <a:custGeom>
              <a:avLst/>
              <a:gdLst/>
              <a:ahLst/>
              <a:cxnLst/>
              <a:rect r="r" b="b" t="t" l="l"/>
              <a:pathLst>
                <a:path h="2268314" w="7796805">
                  <a:moveTo>
                    <a:pt x="0" y="0"/>
                  </a:moveTo>
                  <a:lnTo>
                    <a:pt x="7796805" y="0"/>
                  </a:lnTo>
                  <a:lnTo>
                    <a:pt x="7796805" y="2268314"/>
                  </a:lnTo>
                  <a:lnTo>
                    <a:pt x="0" y="2268314"/>
                  </a:lnTo>
                  <a:close/>
                </a:path>
              </a:pathLst>
            </a:custGeom>
            <a:solidFill>
              <a:srgbClr val="8CCDB0"/>
            </a:solidFill>
          </p:spPr>
        </p:sp>
        <p:sp>
          <p:nvSpPr>
            <p:cNvPr name="TextBox 5" id="5"/>
            <p:cNvSpPr txBox="true"/>
            <p:nvPr/>
          </p:nvSpPr>
          <p:spPr>
            <a:xfrm>
              <a:off x="0" y="-28575"/>
              <a:ext cx="7796805" cy="2296889"/>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028302"/>
            <a:ext cx="9790700" cy="3533486"/>
          </a:xfrm>
          <a:custGeom>
            <a:avLst/>
            <a:gdLst/>
            <a:ahLst/>
            <a:cxnLst/>
            <a:rect r="r" b="b" t="t" l="l"/>
            <a:pathLst>
              <a:path h="3533486" w="9790700">
                <a:moveTo>
                  <a:pt x="0" y="0"/>
                </a:moveTo>
                <a:lnTo>
                  <a:pt x="9790700" y="0"/>
                </a:lnTo>
                <a:lnTo>
                  <a:pt x="9790700" y="3533486"/>
                </a:lnTo>
                <a:lnTo>
                  <a:pt x="0" y="3533486"/>
                </a:lnTo>
                <a:lnTo>
                  <a:pt x="0" y="0"/>
                </a:lnTo>
                <a:close/>
              </a:path>
            </a:pathLst>
          </a:custGeom>
          <a:blipFill>
            <a:blip r:embed="rId3"/>
            <a:stretch>
              <a:fillRect l="0" t="0" r="0" b="0"/>
            </a:stretch>
          </a:blipFill>
        </p:spPr>
      </p:sp>
      <p:sp>
        <p:nvSpPr>
          <p:cNvPr name="Freeform 7" id="7"/>
          <p:cNvSpPr/>
          <p:nvPr/>
        </p:nvSpPr>
        <p:spPr>
          <a:xfrm flipH="false" flipV="false" rot="0">
            <a:off x="1028700" y="7361840"/>
            <a:ext cx="2674893" cy="1616694"/>
          </a:xfrm>
          <a:custGeom>
            <a:avLst/>
            <a:gdLst/>
            <a:ahLst/>
            <a:cxnLst/>
            <a:rect r="r" b="b" t="t" l="l"/>
            <a:pathLst>
              <a:path h="1616694" w="2674893">
                <a:moveTo>
                  <a:pt x="0" y="0"/>
                </a:moveTo>
                <a:lnTo>
                  <a:pt x="2674893" y="0"/>
                </a:lnTo>
                <a:lnTo>
                  <a:pt x="2674893" y="1616694"/>
                </a:lnTo>
                <a:lnTo>
                  <a:pt x="0" y="1616694"/>
                </a:lnTo>
                <a:lnTo>
                  <a:pt x="0" y="0"/>
                </a:lnTo>
                <a:close/>
              </a:path>
            </a:pathLst>
          </a:custGeom>
          <a:blipFill>
            <a:blip r:embed="rId4"/>
            <a:stretch>
              <a:fillRect l="0" t="0" r="0" b="0"/>
            </a:stretch>
          </a:blipFill>
        </p:spPr>
      </p:sp>
      <p:sp>
        <p:nvSpPr>
          <p:cNvPr name="TextBox 8" id="8"/>
          <p:cNvSpPr txBox="true"/>
          <p:nvPr/>
        </p:nvSpPr>
        <p:spPr>
          <a:xfrm rot="0">
            <a:off x="772297" y="5790388"/>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11. List employees who have changed their job roles within the company (JobLevel and JobRole differ from their previous job).</a:t>
            </a:r>
          </a:p>
        </p:txBody>
      </p:sp>
      <p:sp>
        <p:nvSpPr>
          <p:cNvPr name="TextBox 10" id="10"/>
          <p:cNvSpPr txBox="true"/>
          <p:nvPr/>
        </p:nvSpPr>
        <p:spPr>
          <a:xfrm rot="0">
            <a:off x="6744653" y="7285640"/>
            <a:ext cx="10736399" cy="1490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There is</a:t>
            </a:r>
            <a:r>
              <a:rPr lang="en-US" sz="4321">
                <a:solidFill>
                  <a:srgbClr val="185D39"/>
                </a:solidFill>
                <a:latin typeface="Canva Sans Bold"/>
              </a:rPr>
              <a:t> no result </a:t>
            </a:r>
            <a:r>
              <a:rPr lang="en-US" sz="4321">
                <a:solidFill>
                  <a:srgbClr val="185D39"/>
                </a:solidFill>
                <a:latin typeface="Canva Sans"/>
              </a:rPr>
              <a:t>found in the database matching such conditions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506679"/>
            <a:ext cx="10877924" cy="7337809"/>
            <a:chOff x="0" y="0"/>
            <a:chExt cx="3898402" cy="2629705"/>
          </a:xfrm>
        </p:grpSpPr>
        <p:sp>
          <p:nvSpPr>
            <p:cNvPr name="Freeform 4" id="4"/>
            <p:cNvSpPr/>
            <p:nvPr/>
          </p:nvSpPr>
          <p:spPr>
            <a:xfrm flipH="false" flipV="false" rot="0">
              <a:off x="0" y="0"/>
              <a:ext cx="3898402" cy="2629705"/>
            </a:xfrm>
            <a:custGeom>
              <a:avLst/>
              <a:gdLst/>
              <a:ahLst/>
              <a:cxnLst/>
              <a:rect r="r" b="b" t="t" l="l"/>
              <a:pathLst>
                <a:path h="2629705" w="3898402">
                  <a:moveTo>
                    <a:pt x="0" y="0"/>
                  </a:moveTo>
                  <a:lnTo>
                    <a:pt x="3898402" y="0"/>
                  </a:lnTo>
                  <a:lnTo>
                    <a:pt x="3898402" y="2629705"/>
                  </a:lnTo>
                  <a:lnTo>
                    <a:pt x="0" y="2629705"/>
                  </a:lnTo>
                  <a:close/>
                </a:path>
              </a:pathLst>
            </a:custGeom>
            <a:solidFill>
              <a:srgbClr val="8CCDB0"/>
            </a:solidFill>
          </p:spPr>
        </p:sp>
        <p:sp>
          <p:nvSpPr>
            <p:cNvPr name="TextBox 5" id="5"/>
            <p:cNvSpPr txBox="true"/>
            <p:nvPr/>
          </p:nvSpPr>
          <p:spPr>
            <a:xfrm>
              <a:off x="0" y="-28575"/>
              <a:ext cx="3898402" cy="2658280"/>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054696"/>
            <a:ext cx="14634842" cy="1882086"/>
          </a:xfrm>
          <a:custGeom>
            <a:avLst/>
            <a:gdLst/>
            <a:ahLst/>
            <a:cxnLst/>
            <a:rect r="r" b="b" t="t" l="l"/>
            <a:pathLst>
              <a:path h="1882086" w="14634842">
                <a:moveTo>
                  <a:pt x="0" y="0"/>
                </a:moveTo>
                <a:lnTo>
                  <a:pt x="14634842" y="0"/>
                </a:lnTo>
                <a:lnTo>
                  <a:pt x="14634842" y="1882086"/>
                </a:lnTo>
                <a:lnTo>
                  <a:pt x="0" y="1882086"/>
                </a:lnTo>
                <a:lnTo>
                  <a:pt x="0" y="0"/>
                </a:lnTo>
                <a:close/>
              </a:path>
            </a:pathLst>
          </a:custGeom>
          <a:blipFill>
            <a:blip r:embed="rId3"/>
            <a:stretch>
              <a:fillRect l="0" t="0" r="0" b="0"/>
            </a:stretch>
          </a:blipFill>
        </p:spPr>
      </p:sp>
      <p:sp>
        <p:nvSpPr>
          <p:cNvPr name="Freeform 7" id="7"/>
          <p:cNvSpPr/>
          <p:nvPr/>
        </p:nvSpPr>
        <p:spPr>
          <a:xfrm flipH="false" flipV="false" rot="0">
            <a:off x="772297" y="6930222"/>
            <a:ext cx="6864395" cy="1718490"/>
          </a:xfrm>
          <a:custGeom>
            <a:avLst/>
            <a:gdLst/>
            <a:ahLst/>
            <a:cxnLst/>
            <a:rect r="r" b="b" t="t" l="l"/>
            <a:pathLst>
              <a:path h="1718490" w="6864395">
                <a:moveTo>
                  <a:pt x="0" y="0"/>
                </a:moveTo>
                <a:lnTo>
                  <a:pt x="6864395" y="0"/>
                </a:lnTo>
                <a:lnTo>
                  <a:pt x="6864395" y="1718489"/>
                </a:lnTo>
                <a:lnTo>
                  <a:pt x="0" y="1718489"/>
                </a:lnTo>
                <a:lnTo>
                  <a:pt x="0" y="0"/>
                </a:lnTo>
                <a:close/>
              </a:path>
            </a:pathLst>
          </a:custGeom>
          <a:blipFill>
            <a:blip r:embed="rId4"/>
            <a:stretch>
              <a:fillRect l="0" t="-9114" r="-4563" b="-10015"/>
            </a:stretch>
          </a:blipFill>
        </p:spPr>
      </p:sp>
      <p:sp>
        <p:nvSpPr>
          <p:cNvPr name="TextBox 8" id="8"/>
          <p:cNvSpPr txBox="true"/>
          <p:nvPr/>
        </p:nvSpPr>
        <p:spPr>
          <a:xfrm rot="0">
            <a:off x="772297" y="4811713"/>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12. Find the average distance from home for employees in each department.</a:t>
            </a:r>
          </a:p>
        </p:txBody>
      </p:sp>
      <p:pic>
        <p:nvPicPr>
          <p:cNvPr name="Picture 10" id="10"/>
          <p:cNvPicPr>
            <a:picLocks noChangeAspect="true"/>
          </p:cNvPicPr>
          <p:nvPr/>
        </p:nvPicPr>
        <p:blipFill>
          <a:blip r:embed="rId5"/>
          <a:stretch>
            <a:fillRect/>
          </a:stretch>
        </p:blipFill>
        <p:spPr>
          <a:xfrm rot="0">
            <a:off x="8219820" y="3644879"/>
            <a:ext cx="10882266" cy="7548977"/>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410584"/>
            <a:ext cx="15470765" cy="2905197"/>
          </a:xfrm>
          <a:custGeom>
            <a:avLst/>
            <a:gdLst/>
            <a:ahLst/>
            <a:cxnLst/>
            <a:rect r="r" b="b" t="t" l="l"/>
            <a:pathLst>
              <a:path h="2905197" w="15470765">
                <a:moveTo>
                  <a:pt x="0" y="0"/>
                </a:moveTo>
                <a:lnTo>
                  <a:pt x="15470765" y="0"/>
                </a:lnTo>
                <a:lnTo>
                  <a:pt x="15470765" y="2905197"/>
                </a:lnTo>
                <a:lnTo>
                  <a:pt x="0" y="2905197"/>
                </a:lnTo>
                <a:lnTo>
                  <a:pt x="0" y="0"/>
                </a:lnTo>
                <a:close/>
              </a:path>
            </a:pathLst>
          </a:custGeom>
          <a:blipFill>
            <a:blip r:embed="rId3"/>
            <a:stretch>
              <a:fillRect l="0" t="0" r="0" b="0"/>
            </a:stretch>
          </a:blipFill>
        </p:spPr>
      </p:sp>
      <p:sp>
        <p:nvSpPr>
          <p:cNvPr name="Freeform 7" id="7"/>
          <p:cNvSpPr/>
          <p:nvPr/>
        </p:nvSpPr>
        <p:spPr>
          <a:xfrm flipH="false" flipV="false" rot="0">
            <a:off x="1028700" y="5898261"/>
            <a:ext cx="6116479" cy="3360039"/>
          </a:xfrm>
          <a:custGeom>
            <a:avLst/>
            <a:gdLst/>
            <a:ahLst/>
            <a:cxnLst/>
            <a:rect r="r" b="b" t="t" l="l"/>
            <a:pathLst>
              <a:path h="3360039" w="6116479">
                <a:moveTo>
                  <a:pt x="0" y="0"/>
                </a:moveTo>
                <a:lnTo>
                  <a:pt x="6116479" y="0"/>
                </a:lnTo>
                <a:lnTo>
                  <a:pt x="6116479" y="3360039"/>
                </a:lnTo>
                <a:lnTo>
                  <a:pt x="0" y="3360039"/>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13. Retrieve the top 5 employees with the highest MonthlyIncome.</a:t>
            </a:r>
          </a:p>
        </p:txBody>
      </p:sp>
      <p:sp>
        <p:nvSpPr>
          <p:cNvPr name="TextBox 10" id="10"/>
          <p:cNvSpPr txBox="true"/>
          <p:nvPr/>
        </p:nvSpPr>
        <p:spPr>
          <a:xfrm rot="0">
            <a:off x="7359961" y="6087854"/>
            <a:ext cx="10736399" cy="3014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As many employees have same salary, The query retrieves the </a:t>
            </a:r>
            <a:r>
              <a:rPr lang="en-US" sz="4321">
                <a:solidFill>
                  <a:srgbClr val="185D39"/>
                </a:solidFill>
                <a:latin typeface="Canva Sans Bold"/>
              </a:rPr>
              <a:t>top 5 salaries</a:t>
            </a:r>
            <a:r>
              <a:rPr lang="en-US" sz="4321">
                <a:solidFill>
                  <a:srgbClr val="185D39"/>
                </a:solidFill>
                <a:latin typeface="Canva Sans"/>
              </a:rPr>
              <a:t> along with the </a:t>
            </a:r>
            <a:r>
              <a:rPr lang="en-US" sz="4321">
                <a:solidFill>
                  <a:srgbClr val="185D39"/>
                </a:solidFill>
                <a:latin typeface="Canva Sans Bold"/>
              </a:rPr>
              <a:t>name of the employees</a:t>
            </a:r>
            <a:r>
              <a:rPr lang="en-US" sz="4321">
                <a:solidFill>
                  <a:srgbClr val="185D39"/>
                </a:solidFill>
                <a:latin typeface="Canva Sans"/>
              </a:rPr>
              <a:t> who are getting 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0499" y="2397022"/>
            <a:ext cx="16487003" cy="1551445"/>
          </a:xfrm>
          <a:custGeom>
            <a:avLst/>
            <a:gdLst/>
            <a:ahLst/>
            <a:cxnLst/>
            <a:rect r="r" b="b" t="t" l="l"/>
            <a:pathLst>
              <a:path h="1551445" w="16487003">
                <a:moveTo>
                  <a:pt x="0" y="0"/>
                </a:moveTo>
                <a:lnTo>
                  <a:pt x="16487002" y="0"/>
                </a:lnTo>
                <a:lnTo>
                  <a:pt x="16487002" y="1551446"/>
                </a:lnTo>
                <a:lnTo>
                  <a:pt x="0" y="1551446"/>
                </a:lnTo>
                <a:lnTo>
                  <a:pt x="0" y="0"/>
                </a:lnTo>
                <a:close/>
              </a:path>
            </a:pathLst>
          </a:custGeom>
          <a:blipFill>
            <a:blip r:embed="rId3"/>
            <a:stretch>
              <a:fillRect l="0" t="0" r="0" b="0"/>
            </a:stretch>
          </a:blipFill>
        </p:spPr>
      </p:sp>
      <p:sp>
        <p:nvSpPr>
          <p:cNvPr name="Freeform 7" id="7"/>
          <p:cNvSpPr/>
          <p:nvPr/>
        </p:nvSpPr>
        <p:spPr>
          <a:xfrm flipH="false" flipV="false" rot="0">
            <a:off x="1028700" y="6628603"/>
            <a:ext cx="5684002" cy="1542800"/>
          </a:xfrm>
          <a:custGeom>
            <a:avLst/>
            <a:gdLst/>
            <a:ahLst/>
            <a:cxnLst/>
            <a:rect r="r" b="b" t="t" l="l"/>
            <a:pathLst>
              <a:path h="1542800" w="5684002">
                <a:moveTo>
                  <a:pt x="0" y="0"/>
                </a:moveTo>
                <a:lnTo>
                  <a:pt x="5684002" y="0"/>
                </a:lnTo>
                <a:lnTo>
                  <a:pt x="5684002" y="1542801"/>
                </a:lnTo>
                <a:lnTo>
                  <a:pt x="0" y="1542801"/>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14. Calculate the percentage of employees who have had a promotion in the last year.</a:t>
            </a:r>
          </a:p>
        </p:txBody>
      </p:sp>
      <p:sp>
        <p:nvSpPr>
          <p:cNvPr name="TextBox 10" id="10"/>
          <p:cNvSpPr txBox="true"/>
          <p:nvPr/>
        </p:nvSpPr>
        <p:spPr>
          <a:xfrm rot="0">
            <a:off x="7302097" y="6616690"/>
            <a:ext cx="10736399" cy="1490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data shows the</a:t>
            </a:r>
            <a:r>
              <a:rPr lang="en-US" sz="4321">
                <a:solidFill>
                  <a:srgbClr val="185D39"/>
                </a:solidFill>
                <a:latin typeface="Canva Sans Bold"/>
              </a:rPr>
              <a:t> 24.28%</a:t>
            </a:r>
            <a:r>
              <a:rPr lang="en-US" sz="4321">
                <a:solidFill>
                  <a:srgbClr val="185D39"/>
                </a:solidFill>
                <a:latin typeface="Canva Sans"/>
              </a:rPr>
              <a:t> of employees got </a:t>
            </a:r>
            <a:r>
              <a:rPr lang="en-US" sz="4321">
                <a:solidFill>
                  <a:srgbClr val="185D39"/>
                </a:solidFill>
                <a:latin typeface="Canva Sans Bold"/>
              </a:rPr>
              <a:t>promoted last year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174022"/>
            <a:ext cx="21755848" cy="6502991"/>
            <a:chOff x="0" y="0"/>
            <a:chExt cx="7796805" cy="2330525"/>
          </a:xfrm>
        </p:grpSpPr>
        <p:sp>
          <p:nvSpPr>
            <p:cNvPr name="Freeform 4" id="4"/>
            <p:cNvSpPr/>
            <p:nvPr/>
          </p:nvSpPr>
          <p:spPr>
            <a:xfrm flipH="false" flipV="false" rot="0">
              <a:off x="0" y="0"/>
              <a:ext cx="7796805" cy="2330525"/>
            </a:xfrm>
            <a:custGeom>
              <a:avLst/>
              <a:gdLst/>
              <a:ahLst/>
              <a:cxnLst/>
              <a:rect r="r" b="b" t="t" l="l"/>
              <a:pathLst>
                <a:path h="2330525" w="7796805">
                  <a:moveTo>
                    <a:pt x="0" y="0"/>
                  </a:moveTo>
                  <a:lnTo>
                    <a:pt x="7796805" y="0"/>
                  </a:lnTo>
                  <a:lnTo>
                    <a:pt x="7796805" y="2330525"/>
                  </a:lnTo>
                  <a:lnTo>
                    <a:pt x="0" y="2330525"/>
                  </a:lnTo>
                  <a:close/>
                </a:path>
              </a:pathLst>
            </a:custGeom>
            <a:solidFill>
              <a:srgbClr val="8CCDB0"/>
            </a:solidFill>
          </p:spPr>
        </p:sp>
        <p:sp>
          <p:nvSpPr>
            <p:cNvPr name="TextBox 5" id="5"/>
            <p:cNvSpPr txBox="true"/>
            <p:nvPr/>
          </p:nvSpPr>
          <p:spPr>
            <a:xfrm>
              <a:off x="0" y="-28575"/>
              <a:ext cx="7796805" cy="2359100"/>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225848" y="1349489"/>
            <a:ext cx="10165690" cy="4057909"/>
          </a:xfrm>
          <a:custGeom>
            <a:avLst/>
            <a:gdLst/>
            <a:ahLst/>
            <a:cxnLst/>
            <a:rect r="r" b="b" t="t" l="l"/>
            <a:pathLst>
              <a:path h="4057909" w="10165690">
                <a:moveTo>
                  <a:pt x="0" y="0"/>
                </a:moveTo>
                <a:lnTo>
                  <a:pt x="10165690" y="0"/>
                </a:lnTo>
                <a:lnTo>
                  <a:pt x="10165690" y="4057909"/>
                </a:lnTo>
                <a:lnTo>
                  <a:pt x="0" y="4057909"/>
                </a:lnTo>
                <a:lnTo>
                  <a:pt x="0" y="0"/>
                </a:lnTo>
                <a:close/>
              </a:path>
            </a:pathLst>
          </a:custGeom>
          <a:blipFill>
            <a:blip r:embed="rId3"/>
            <a:stretch>
              <a:fillRect l="0" t="0" r="0" b="0"/>
            </a:stretch>
          </a:blipFill>
        </p:spPr>
      </p:sp>
      <p:sp>
        <p:nvSpPr>
          <p:cNvPr name="Freeform 7" id="7"/>
          <p:cNvSpPr/>
          <p:nvPr/>
        </p:nvSpPr>
        <p:spPr>
          <a:xfrm flipH="false" flipV="false" rot="0">
            <a:off x="1028700" y="6412147"/>
            <a:ext cx="5434869" cy="3644813"/>
          </a:xfrm>
          <a:custGeom>
            <a:avLst/>
            <a:gdLst/>
            <a:ahLst/>
            <a:cxnLst/>
            <a:rect r="r" b="b" t="t" l="l"/>
            <a:pathLst>
              <a:path h="3644813" w="5434869">
                <a:moveTo>
                  <a:pt x="0" y="0"/>
                </a:moveTo>
                <a:lnTo>
                  <a:pt x="5434869" y="0"/>
                </a:lnTo>
                <a:lnTo>
                  <a:pt x="5434869" y="3644812"/>
                </a:lnTo>
                <a:lnTo>
                  <a:pt x="0" y="3644812"/>
                </a:lnTo>
                <a:lnTo>
                  <a:pt x="0" y="0"/>
                </a:lnTo>
                <a:close/>
              </a:path>
            </a:pathLst>
          </a:custGeom>
          <a:blipFill>
            <a:blip r:embed="rId4"/>
            <a:stretch>
              <a:fillRect l="0" t="0" r="0" b="0"/>
            </a:stretch>
          </a:blipFill>
        </p:spPr>
      </p:sp>
      <p:sp>
        <p:nvSpPr>
          <p:cNvPr name="TextBox 8" id="8"/>
          <p:cNvSpPr txBox="true"/>
          <p:nvPr/>
        </p:nvSpPr>
        <p:spPr>
          <a:xfrm rot="0">
            <a:off x="1028700" y="5577122"/>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15. List the employees with the highest and lowest Environment Satisfaction.</a:t>
            </a:r>
          </a:p>
        </p:txBody>
      </p:sp>
      <p:sp>
        <p:nvSpPr>
          <p:cNvPr name="TextBox 10" id="10"/>
          <p:cNvSpPr txBox="true"/>
          <p:nvPr/>
        </p:nvSpPr>
        <p:spPr>
          <a:xfrm rot="0">
            <a:off x="7359961" y="7173091"/>
            <a:ext cx="10736399"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output shows the</a:t>
            </a:r>
            <a:r>
              <a:rPr lang="en-US" sz="4321">
                <a:solidFill>
                  <a:srgbClr val="185D39"/>
                </a:solidFill>
                <a:latin typeface="Canva Sans Bold"/>
              </a:rPr>
              <a:t> name of the employees </a:t>
            </a:r>
            <a:r>
              <a:rPr lang="en-US" sz="4321">
                <a:solidFill>
                  <a:srgbClr val="185D39"/>
                </a:solidFill>
                <a:latin typeface="Canva Sans"/>
              </a:rPr>
              <a:t>who have</a:t>
            </a:r>
            <a:r>
              <a:rPr lang="en-US" sz="4321">
                <a:solidFill>
                  <a:srgbClr val="185D39"/>
                </a:solidFill>
                <a:latin typeface="Canva Sans Bold"/>
              </a:rPr>
              <a:t> highest </a:t>
            </a:r>
            <a:r>
              <a:rPr lang="en-US" sz="4321">
                <a:solidFill>
                  <a:srgbClr val="185D39"/>
                </a:solidFill>
                <a:latin typeface="Canva Sans"/>
              </a:rPr>
              <a:t>&amp; </a:t>
            </a:r>
            <a:r>
              <a:rPr lang="en-US" sz="4321">
                <a:solidFill>
                  <a:srgbClr val="185D39"/>
                </a:solidFill>
                <a:latin typeface="Canva Sans Bold"/>
              </a:rPr>
              <a:t>lowest</a:t>
            </a:r>
            <a:r>
              <a:rPr lang="en-US" sz="4321">
                <a:solidFill>
                  <a:srgbClr val="185D39"/>
                </a:solidFill>
                <a:latin typeface="Canva Sans"/>
              </a:rPr>
              <a:t> </a:t>
            </a:r>
            <a:r>
              <a:rPr lang="en-US" sz="4321">
                <a:solidFill>
                  <a:srgbClr val="185D39"/>
                </a:solidFill>
                <a:latin typeface="Canva Sans Bold"/>
              </a:rPr>
              <a:t>Environment Satisfaction</a:t>
            </a:r>
            <a:r>
              <a:rPr lang="en-US" sz="4321">
                <a:solidFill>
                  <a:srgbClr val="185D39"/>
                </a:solidFill>
                <a:latin typeface="Canva Sans"/>
              </a:rPr>
              <a:t> levels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174022"/>
            <a:ext cx="21755848" cy="6502991"/>
            <a:chOff x="0" y="0"/>
            <a:chExt cx="7796805" cy="2330525"/>
          </a:xfrm>
        </p:grpSpPr>
        <p:sp>
          <p:nvSpPr>
            <p:cNvPr name="Freeform 4" id="4"/>
            <p:cNvSpPr/>
            <p:nvPr/>
          </p:nvSpPr>
          <p:spPr>
            <a:xfrm flipH="false" flipV="false" rot="0">
              <a:off x="0" y="0"/>
              <a:ext cx="7796805" cy="2330525"/>
            </a:xfrm>
            <a:custGeom>
              <a:avLst/>
              <a:gdLst/>
              <a:ahLst/>
              <a:cxnLst/>
              <a:rect r="r" b="b" t="t" l="l"/>
              <a:pathLst>
                <a:path h="2330525" w="7796805">
                  <a:moveTo>
                    <a:pt x="0" y="0"/>
                  </a:moveTo>
                  <a:lnTo>
                    <a:pt x="7796805" y="0"/>
                  </a:lnTo>
                  <a:lnTo>
                    <a:pt x="7796805" y="2330525"/>
                  </a:lnTo>
                  <a:lnTo>
                    <a:pt x="0" y="2330525"/>
                  </a:lnTo>
                  <a:close/>
                </a:path>
              </a:pathLst>
            </a:custGeom>
            <a:solidFill>
              <a:srgbClr val="8CCDB0"/>
            </a:solidFill>
          </p:spPr>
        </p:sp>
        <p:sp>
          <p:nvSpPr>
            <p:cNvPr name="TextBox 5" id="5"/>
            <p:cNvSpPr txBox="true"/>
            <p:nvPr/>
          </p:nvSpPr>
          <p:spPr>
            <a:xfrm>
              <a:off x="0" y="-28575"/>
              <a:ext cx="7796805" cy="2359100"/>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363239"/>
            <a:ext cx="6957255" cy="4030410"/>
          </a:xfrm>
          <a:custGeom>
            <a:avLst/>
            <a:gdLst/>
            <a:ahLst/>
            <a:cxnLst/>
            <a:rect r="r" b="b" t="t" l="l"/>
            <a:pathLst>
              <a:path h="4030410" w="6957255">
                <a:moveTo>
                  <a:pt x="0" y="0"/>
                </a:moveTo>
                <a:lnTo>
                  <a:pt x="6957255" y="0"/>
                </a:lnTo>
                <a:lnTo>
                  <a:pt x="6957255" y="4030409"/>
                </a:lnTo>
                <a:lnTo>
                  <a:pt x="0" y="4030409"/>
                </a:lnTo>
                <a:lnTo>
                  <a:pt x="0" y="0"/>
                </a:lnTo>
                <a:close/>
              </a:path>
            </a:pathLst>
          </a:custGeom>
          <a:blipFill>
            <a:blip r:embed="rId3"/>
            <a:stretch>
              <a:fillRect l="0" t="0" r="0" b="0"/>
            </a:stretch>
          </a:blipFill>
        </p:spPr>
      </p:sp>
      <p:sp>
        <p:nvSpPr>
          <p:cNvPr name="Freeform 7" id="7"/>
          <p:cNvSpPr/>
          <p:nvPr/>
        </p:nvSpPr>
        <p:spPr>
          <a:xfrm flipH="false" flipV="false" rot="0">
            <a:off x="1028700" y="6628241"/>
            <a:ext cx="6816662" cy="3418326"/>
          </a:xfrm>
          <a:custGeom>
            <a:avLst/>
            <a:gdLst/>
            <a:ahLst/>
            <a:cxnLst/>
            <a:rect r="r" b="b" t="t" l="l"/>
            <a:pathLst>
              <a:path h="3418326" w="6816662">
                <a:moveTo>
                  <a:pt x="0" y="0"/>
                </a:moveTo>
                <a:lnTo>
                  <a:pt x="6816662" y="0"/>
                </a:lnTo>
                <a:lnTo>
                  <a:pt x="6816662" y="3418326"/>
                </a:lnTo>
                <a:lnTo>
                  <a:pt x="0" y="3418326"/>
                </a:lnTo>
                <a:lnTo>
                  <a:pt x="0" y="0"/>
                </a:lnTo>
                <a:close/>
              </a:path>
            </a:pathLst>
          </a:custGeom>
          <a:blipFill>
            <a:blip r:embed="rId4"/>
            <a:stretch>
              <a:fillRect l="0" t="0" r="0" b="0"/>
            </a:stretch>
          </a:blipFill>
        </p:spPr>
      </p:sp>
      <p:sp>
        <p:nvSpPr>
          <p:cNvPr name="TextBox 8" id="8"/>
          <p:cNvSpPr txBox="true"/>
          <p:nvPr/>
        </p:nvSpPr>
        <p:spPr>
          <a:xfrm rot="0">
            <a:off x="1028700" y="5577122"/>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16. Find the employees who have the same JobRole and MaritalStatus.</a:t>
            </a:r>
          </a:p>
        </p:txBody>
      </p:sp>
      <p:sp>
        <p:nvSpPr>
          <p:cNvPr name="TextBox 10" id="10"/>
          <p:cNvSpPr txBox="true"/>
          <p:nvPr/>
        </p:nvSpPr>
        <p:spPr>
          <a:xfrm rot="0">
            <a:off x="8170048" y="7005874"/>
            <a:ext cx="9781653"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output shows the</a:t>
            </a:r>
            <a:r>
              <a:rPr lang="en-US" sz="4321">
                <a:solidFill>
                  <a:srgbClr val="185D39"/>
                </a:solidFill>
                <a:latin typeface="Canva Sans Bold"/>
              </a:rPr>
              <a:t> list</a:t>
            </a:r>
            <a:r>
              <a:rPr lang="en-US" sz="4321">
                <a:solidFill>
                  <a:srgbClr val="185D39"/>
                </a:solidFill>
                <a:latin typeface="Canva Sans"/>
              </a:rPr>
              <a:t> of the employees who have</a:t>
            </a:r>
            <a:r>
              <a:rPr lang="en-US" sz="4321">
                <a:solidFill>
                  <a:srgbClr val="185D39"/>
                </a:solidFill>
                <a:latin typeface="Canva Sans Bold"/>
              </a:rPr>
              <a:t> same Job Role</a:t>
            </a:r>
            <a:r>
              <a:rPr lang="en-US" sz="4321">
                <a:solidFill>
                  <a:srgbClr val="185D39"/>
                </a:solidFill>
                <a:latin typeface="Canva Sans"/>
              </a:rPr>
              <a:t> and </a:t>
            </a:r>
            <a:r>
              <a:rPr lang="en-US" sz="4321">
                <a:solidFill>
                  <a:srgbClr val="185D39"/>
                </a:solidFill>
                <a:latin typeface="Canva Sans Bold"/>
              </a:rPr>
              <a:t>Marital Status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7082074"/>
            <a:ext cx="21755848" cy="5594939"/>
            <a:chOff x="0" y="0"/>
            <a:chExt cx="7796805" cy="2005100"/>
          </a:xfrm>
        </p:grpSpPr>
        <p:sp>
          <p:nvSpPr>
            <p:cNvPr name="Freeform 4" id="4"/>
            <p:cNvSpPr/>
            <p:nvPr/>
          </p:nvSpPr>
          <p:spPr>
            <a:xfrm flipH="false" flipV="false" rot="0">
              <a:off x="0" y="0"/>
              <a:ext cx="7796805" cy="2005100"/>
            </a:xfrm>
            <a:custGeom>
              <a:avLst/>
              <a:gdLst/>
              <a:ahLst/>
              <a:cxnLst/>
              <a:rect r="r" b="b" t="t" l="l"/>
              <a:pathLst>
                <a:path h="2005100" w="7796805">
                  <a:moveTo>
                    <a:pt x="0" y="0"/>
                  </a:moveTo>
                  <a:lnTo>
                    <a:pt x="7796805" y="0"/>
                  </a:lnTo>
                  <a:lnTo>
                    <a:pt x="7796805" y="2005100"/>
                  </a:lnTo>
                  <a:lnTo>
                    <a:pt x="0" y="2005100"/>
                  </a:lnTo>
                  <a:close/>
                </a:path>
              </a:pathLst>
            </a:custGeom>
            <a:solidFill>
              <a:srgbClr val="8CCDB0"/>
            </a:solidFill>
          </p:spPr>
        </p:sp>
        <p:sp>
          <p:nvSpPr>
            <p:cNvPr name="TextBox 5" id="5"/>
            <p:cNvSpPr txBox="true"/>
            <p:nvPr/>
          </p:nvSpPr>
          <p:spPr>
            <a:xfrm>
              <a:off x="0" y="-28575"/>
              <a:ext cx="7796805" cy="2033675"/>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772297" y="1962195"/>
            <a:ext cx="9674325" cy="4359674"/>
          </a:xfrm>
          <a:custGeom>
            <a:avLst/>
            <a:gdLst/>
            <a:ahLst/>
            <a:cxnLst/>
            <a:rect r="r" b="b" t="t" l="l"/>
            <a:pathLst>
              <a:path h="4359674" w="9674325">
                <a:moveTo>
                  <a:pt x="0" y="0"/>
                </a:moveTo>
                <a:lnTo>
                  <a:pt x="9674325" y="0"/>
                </a:lnTo>
                <a:lnTo>
                  <a:pt x="9674325" y="4359674"/>
                </a:lnTo>
                <a:lnTo>
                  <a:pt x="0" y="4359674"/>
                </a:lnTo>
                <a:lnTo>
                  <a:pt x="0" y="0"/>
                </a:lnTo>
                <a:close/>
              </a:path>
            </a:pathLst>
          </a:custGeom>
          <a:blipFill>
            <a:blip r:embed="rId3"/>
            <a:stretch>
              <a:fillRect l="0" t="0" r="0" b="0"/>
            </a:stretch>
          </a:blipFill>
        </p:spPr>
      </p:sp>
      <p:sp>
        <p:nvSpPr>
          <p:cNvPr name="Freeform 7" id="7"/>
          <p:cNvSpPr/>
          <p:nvPr/>
        </p:nvSpPr>
        <p:spPr>
          <a:xfrm flipH="false" flipV="false" rot="0">
            <a:off x="772297" y="7740382"/>
            <a:ext cx="7082351" cy="1621610"/>
          </a:xfrm>
          <a:custGeom>
            <a:avLst/>
            <a:gdLst/>
            <a:ahLst/>
            <a:cxnLst/>
            <a:rect r="r" b="b" t="t" l="l"/>
            <a:pathLst>
              <a:path h="1621610" w="7082351">
                <a:moveTo>
                  <a:pt x="0" y="0"/>
                </a:moveTo>
                <a:lnTo>
                  <a:pt x="7082352" y="0"/>
                </a:lnTo>
                <a:lnTo>
                  <a:pt x="7082352" y="1621610"/>
                </a:lnTo>
                <a:lnTo>
                  <a:pt x="0" y="1621610"/>
                </a:lnTo>
                <a:lnTo>
                  <a:pt x="0" y="0"/>
                </a:lnTo>
                <a:close/>
              </a:path>
            </a:pathLst>
          </a:custGeom>
          <a:blipFill>
            <a:blip r:embed="rId4"/>
            <a:stretch>
              <a:fillRect l="-7147" t="0" r="0" b="-8513"/>
            </a:stretch>
          </a:blipFill>
        </p:spPr>
      </p:sp>
      <p:sp>
        <p:nvSpPr>
          <p:cNvPr name="TextBox 8" id="8"/>
          <p:cNvSpPr txBox="true"/>
          <p:nvPr/>
        </p:nvSpPr>
        <p:spPr>
          <a:xfrm rot="0">
            <a:off x="772297" y="6485174"/>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17. List the employees with the highest TotalWorkingYears who also have a PerformanceRating of 4.</a:t>
            </a:r>
          </a:p>
        </p:txBody>
      </p:sp>
      <p:sp>
        <p:nvSpPr>
          <p:cNvPr name="TextBox 10" id="10"/>
          <p:cNvSpPr txBox="true"/>
          <p:nvPr/>
        </p:nvSpPr>
        <p:spPr>
          <a:xfrm rot="0">
            <a:off x="8198980" y="7441395"/>
            <a:ext cx="9857566" cy="2143385"/>
          </a:xfrm>
          <a:prstGeom prst="rect">
            <a:avLst/>
          </a:prstGeom>
        </p:spPr>
        <p:txBody>
          <a:bodyPr anchor="t" rtlCol="false" tIns="0" lIns="0" bIns="0" rIns="0">
            <a:spAutoFit/>
          </a:bodyPr>
          <a:lstStyle/>
          <a:p>
            <a:pPr algn="ctr">
              <a:lnSpc>
                <a:spcPts val="5760"/>
              </a:lnSpc>
            </a:pPr>
            <a:r>
              <a:rPr lang="en-US" sz="4114">
                <a:solidFill>
                  <a:srgbClr val="185D39"/>
                </a:solidFill>
                <a:latin typeface="Canva Sans"/>
              </a:rPr>
              <a:t>The query retrieves the </a:t>
            </a:r>
            <a:r>
              <a:rPr lang="en-US" sz="4114">
                <a:solidFill>
                  <a:srgbClr val="185D39"/>
                </a:solidFill>
                <a:latin typeface="Canva Sans Bold"/>
              </a:rPr>
              <a:t>Employee Names</a:t>
            </a:r>
            <a:r>
              <a:rPr lang="en-US" sz="4114">
                <a:solidFill>
                  <a:srgbClr val="185D39"/>
                </a:solidFill>
                <a:latin typeface="Canva Sans"/>
              </a:rPr>
              <a:t> who have</a:t>
            </a:r>
            <a:r>
              <a:rPr lang="en-US" sz="4114">
                <a:solidFill>
                  <a:srgbClr val="185D39"/>
                </a:solidFill>
                <a:latin typeface="Canva Sans Bold"/>
              </a:rPr>
              <a:t> highest total working years</a:t>
            </a:r>
            <a:r>
              <a:rPr lang="en-US" sz="4114">
                <a:solidFill>
                  <a:srgbClr val="185D39"/>
                </a:solidFill>
                <a:latin typeface="Canva Sans"/>
              </a:rPr>
              <a:t> &amp;</a:t>
            </a:r>
            <a:r>
              <a:rPr lang="en-US" sz="4114">
                <a:solidFill>
                  <a:srgbClr val="185D39"/>
                </a:solidFill>
                <a:latin typeface="Canva Sans Bold"/>
              </a:rPr>
              <a:t> performance rating of 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839587"/>
            <a:ext cx="21755848" cy="6837426"/>
            <a:chOff x="0" y="0"/>
            <a:chExt cx="7796805" cy="2450379"/>
          </a:xfrm>
        </p:grpSpPr>
        <p:sp>
          <p:nvSpPr>
            <p:cNvPr name="Freeform 4" id="4"/>
            <p:cNvSpPr/>
            <p:nvPr/>
          </p:nvSpPr>
          <p:spPr>
            <a:xfrm flipH="false" flipV="false" rot="0">
              <a:off x="0" y="0"/>
              <a:ext cx="7796805" cy="2450379"/>
            </a:xfrm>
            <a:custGeom>
              <a:avLst/>
              <a:gdLst/>
              <a:ahLst/>
              <a:cxnLst/>
              <a:rect r="r" b="b" t="t" l="l"/>
              <a:pathLst>
                <a:path h="2450379" w="7796805">
                  <a:moveTo>
                    <a:pt x="0" y="0"/>
                  </a:moveTo>
                  <a:lnTo>
                    <a:pt x="7796805" y="0"/>
                  </a:lnTo>
                  <a:lnTo>
                    <a:pt x="7796805" y="2450379"/>
                  </a:lnTo>
                  <a:lnTo>
                    <a:pt x="0" y="2450379"/>
                  </a:lnTo>
                  <a:close/>
                </a:path>
              </a:pathLst>
            </a:custGeom>
            <a:solidFill>
              <a:srgbClr val="8CCDB0"/>
            </a:solidFill>
          </p:spPr>
        </p:sp>
        <p:sp>
          <p:nvSpPr>
            <p:cNvPr name="TextBox 5" id="5"/>
            <p:cNvSpPr txBox="true"/>
            <p:nvPr/>
          </p:nvSpPr>
          <p:spPr>
            <a:xfrm>
              <a:off x="0" y="-28575"/>
              <a:ext cx="7796805" cy="2478954"/>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028700"/>
            <a:ext cx="5508127" cy="3098998"/>
          </a:xfrm>
          <a:custGeom>
            <a:avLst/>
            <a:gdLst/>
            <a:ahLst/>
            <a:cxnLst/>
            <a:rect r="r" b="b" t="t" l="l"/>
            <a:pathLst>
              <a:path h="3098998" w="5508127">
                <a:moveTo>
                  <a:pt x="0" y="0"/>
                </a:moveTo>
                <a:lnTo>
                  <a:pt x="5508127" y="0"/>
                </a:lnTo>
                <a:lnTo>
                  <a:pt x="5508127" y="3098998"/>
                </a:lnTo>
                <a:lnTo>
                  <a:pt x="0" y="3098998"/>
                </a:lnTo>
                <a:lnTo>
                  <a:pt x="0" y="0"/>
                </a:lnTo>
                <a:close/>
              </a:path>
            </a:pathLst>
          </a:custGeom>
          <a:blipFill>
            <a:blip r:embed="rId3"/>
            <a:stretch>
              <a:fillRect l="0" t="0" r="-5121" b="0"/>
            </a:stretch>
          </a:blipFill>
        </p:spPr>
      </p:sp>
      <p:sp>
        <p:nvSpPr>
          <p:cNvPr name="Freeform 7" id="7"/>
          <p:cNvSpPr/>
          <p:nvPr/>
        </p:nvSpPr>
        <p:spPr>
          <a:xfrm flipH="false" flipV="false" rot="0">
            <a:off x="12076668" y="1028700"/>
            <a:ext cx="5182632" cy="8815318"/>
          </a:xfrm>
          <a:custGeom>
            <a:avLst/>
            <a:gdLst/>
            <a:ahLst/>
            <a:cxnLst/>
            <a:rect r="r" b="b" t="t" l="l"/>
            <a:pathLst>
              <a:path h="8815318" w="5182632">
                <a:moveTo>
                  <a:pt x="0" y="0"/>
                </a:moveTo>
                <a:lnTo>
                  <a:pt x="5182632" y="0"/>
                </a:lnTo>
                <a:lnTo>
                  <a:pt x="5182632" y="8815318"/>
                </a:lnTo>
                <a:lnTo>
                  <a:pt x="0" y="8815318"/>
                </a:lnTo>
                <a:lnTo>
                  <a:pt x="0" y="0"/>
                </a:lnTo>
                <a:close/>
              </a:path>
            </a:pathLst>
          </a:custGeom>
          <a:blipFill>
            <a:blip r:embed="rId4"/>
            <a:stretch>
              <a:fillRect l="0" t="0" r="0" b="0"/>
            </a:stretch>
          </a:blipFill>
        </p:spPr>
      </p:sp>
      <p:sp>
        <p:nvSpPr>
          <p:cNvPr name="Freeform 8" id="8"/>
          <p:cNvSpPr/>
          <p:nvPr/>
        </p:nvSpPr>
        <p:spPr>
          <a:xfrm flipH="false" flipV="false" rot="0">
            <a:off x="8747731" y="2342637"/>
            <a:ext cx="3328937" cy="779733"/>
          </a:xfrm>
          <a:custGeom>
            <a:avLst/>
            <a:gdLst/>
            <a:ahLst/>
            <a:cxnLst/>
            <a:rect r="r" b="b" t="t" l="l"/>
            <a:pathLst>
              <a:path h="779733" w="3328937">
                <a:moveTo>
                  <a:pt x="0" y="0"/>
                </a:moveTo>
                <a:lnTo>
                  <a:pt x="3328937" y="0"/>
                </a:lnTo>
                <a:lnTo>
                  <a:pt x="3328937" y="779733"/>
                </a:lnTo>
                <a:lnTo>
                  <a:pt x="0" y="779733"/>
                </a:lnTo>
                <a:lnTo>
                  <a:pt x="0" y="0"/>
                </a:lnTo>
                <a:close/>
              </a:path>
            </a:pathLst>
          </a:custGeom>
          <a:blipFill>
            <a:blip r:embed="rId5"/>
            <a:stretch>
              <a:fillRect l="0" t="0" r="-43292" b="0"/>
            </a:stretch>
          </a:blipFill>
        </p:spPr>
      </p:sp>
      <p:sp>
        <p:nvSpPr>
          <p:cNvPr name="Freeform 9" id="9"/>
          <p:cNvSpPr/>
          <p:nvPr/>
        </p:nvSpPr>
        <p:spPr>
          <a:xfrm flipH="false" flipV="false" rot="0">
            <a:off x="1028700" y="6577095"/>
            <a:ext cx="5508127" cy="2681205"/>
          </a:xfrm>
          <a:custGeom>
            <a:avLst/>
            <a:gdLst/>
            <a:ahLst/>
            <a:cxnLst/>
            <a:rect r="r" b="b" t="t" l="l"/>
            <a:pathLst>
              <a:path h="2681205" w="5508127">
                <a:moveTo>
                  <a:pt x="0" y="0"/>
                </a:moveTo>
                <a:lnTo>
                  <a:pt x="5508127" y="0"/>
                </a:lnTo>
                <a:lnTo>
                  <a:pt x="5508127" y="2681205"/>
                </a:lnTo>
                <a:lnTo>
                  <a:pt x="0" y="2681205"/>
                </a:lnTo>
                <a:lnTo>
                  <a:pt x="0" y="0"/>
                </a:lnTo>
                <a:close/>
              </a:path>
            </a:pathLst>
          </a:custGeom>
          <a:blipFill>
            <a:blip r:embed="rId6"/>
            <a:stretch>
              <a:fillRect l="0" t="0" r="0" b="0"/>
            </a:stretch>
          </a:blipFill>
        </p:spPr>
      </p:sp>
      <p:sp>
        <p:nvSpPr>
          <p:cNvPr name="TextBox 10" id="10"/>
          <p:cNvSpPr txBox="true"/>
          <p:nvPr/>
        </p:nvSpPr>
        <p:spPr>
          <a:xfrm rot="0">
            <a:off x="2109067" y="443867"/>
            <a:ext cx="14069866" cy="584833"/>
          </a:xfrm>
          <a:prstGeom prst="rect">
            <a:avLst/>
          </a:prstGeom>
        </p:spPr>
        <p:txBody>
          <a:bodyPr anchor="t" rtlCol="false" tIns="0" lIns="0" bIns="0" rIns="0">
            <a:spAutoFit/>
          </a:bodyPr>
          <a:lstStyle/>
          <a:p>
            <a:pPr algn="ctr">
              <a:lnSpc>
                <a:spcPts val="4319"/>
              </a:lnSpc>
            </a:pPr>
            <a:r>
              <a:rPr lang="en-US" sz="4499" spc="-368">
                <a:solidFill>
                  <a:srgbClr val="185D39"/>
                </a:solidFill>
                <a:latin typeface="Public Sans Bold"/>
              </a:rPr>
              <a:t>About Dataset</a:t>
            </a:r>
          </a:p>
        </p:txBody>
      </p:sp>
      <p:sp>
        <p:nvSpPr>
          <p:cNvPr name="TextBox 11" id="11"/>
          <p:cNvSpPr txBox="true"/>
          <p:nvPr/>
        </p:nvSpPr>
        <p:spPr>
          <a:xfrm rot="0">
            <a:off x="1028700" y="4620422"/>
            <a:ext cx="9812685" cy="795020"/>
          </a:xfrm>
          <a:prstGeom prst="rect">
            <a:avLst/>
          </a:prstGeom>
        </p:spPr>
        <p:txBody>
          <a:bodyPr anchor="t" rtlCol="false" tIns="0" lIns="0" bIns="0" rIns="0">
            <a:spAutoFit/>
          </a:bodyPr>
          <a:lstStyle/>
          <a:p>
            <a:pPr algn="ctr">
              <a:lnSpc>
                <a:spcPts val="6580"/>
              </a:lnSpc>
            </a:pPr>
            <a:r>
              <a:rPr lang="en-US" sz="4700">
                <a:solidFill>
                  <a:srgbClr val="185D39"/>
                </a:solidFill>
                <a:latin typeface="Canva Sans"/>
              </a:rPr>
              <a:t>The Dataset has 3 tables as shown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982669"/>
            <a:ext cx="21755848" cy="6694344"/>
            <a:chOff x="0" y="0"/>
            <a:chExt cx="7796805" cy="2399102"/>
          </a:xfrm>
        </p:grpSpPr>
        <p:sp>
          <p:nvSpPr>
            <p:cNvPr name="Freeform 4" id="4"/>
            <p:cNvSpPr/>
            <p:nvPr/>
          </p:nvSpPr>
          <p:spPr>
            <a:xfrm flipH="false" flipV="false" rot="0">
              <a:off x="0" y="0"/>
              <a:ext cx="7796805" cy="2399102"/>
            </a:xfrm>
            <a:custGeom>
              <a:avLst/>
              <a:gdLst/>
              <a:ahLst/>
              <a:cxnLst/>
              <a:rect r="r" b="b" t="t" l="l"/>
              <a:pathLst>
                <a:path h="2399102" w="7796805">
                  <a:moveTo>
                    <a:pt x="0" y="0"/>
                  </a:moveTo>
                  <a:lnTo>
                    <a:pt x="7796805" y="0"/>
                  </a:lnTo>
                  <a:lnTo>
                    <a:pt x="7796805" y="2399102"/>
                  </a:lnTo>
                  <a:lnTo>
                    <a:pt x="0" y="2399102"/>
                  </a:lnTo>
                  <a:close/>
                </a:path>
              </a:pathLst>
            </a:custGeom>
            <a:solidFill>
              <a:srgbClr val="8CCDB0"/>
            </a:solidFill>
          </p:spPr>
        </p:sp>
        <p:sp>
          <p:nvSpPr>
            <p:cNvPr name="TextBox 5" id="5"/>
            <p:cNvSpPr txBox="true"/>
            <p:nvPr/>
          </p:nvSpPr>
          <p:spPr>
            <a:xfrm>
              <a:off x="0" y="-28575"/>
              <a:ext cx="7796805" cy="2427677"/>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772297" y="2171591"/>
            <a:ext cx="9945171" cy="2841477"/>
          </a:xfrm>
          <a:custGeom>
            <a:avLst/>
            <a:gdLst/>
            <a:ahLst/>
            <a:cxnLst/>
            <a:rect r="r" b="b" t="t" l="l"/>
            <a:pathLst>
              <a:path h="2841477" w="9945171">
                <a:moveTo>
                  <a:pt x="0" y="0"/>
                </a:moveTo>
                <a:lnTo>
                  <a:pt x="9945171" y="0"/>
                </a:lnTo>
                <a:lnTo>
                  <a:pt x="9945171" y="2841477"/>
                </a:lnTo>
                <a:lnTo>
                  <a:pt x="0" y="2841477"/>
                </a:lnTo>
                <a:lnTo>
                  <a:pt x="0" y="0"/>
                </a:lnTo>
                <a:close/>
              </a:path>
            </a:pathLst>
          </a:custGeom>
          <a:blipFill>
            <a:blip r:embed="rId3"/>
            <a:stretch>
              <a:fillRect l="0" t="0" r="0" b="0"/>
            </a:stretch>
          </a:blipFill>
        </p:spPr>
      </p:sp>
      <p:sp>
        <p:nvSpPr>
          <p:cNvPr name="Freeform 7" id="7"/>
          <p:cNvSpPr/>
          <p:nvPr/>
        </p:nvSpPr>
        <p:spPr>
          <a:xfrm flipH="false" flipV="false" rot="0">
            <a:off x="772297" y="7020882"/>
            <a:ext cx="6864395" cy="1623337"/>
          </a:xfrm>
          <a:custGeom>
            <a:avLst/>
            <a:gdLst/>
            <a:ahLst/>
            <a:cxnLst/>
            <a:rect r="r" b="b" t="t" l="l"/>
            <a:pathLst>
              <a:path h="1623337" w="6864395">
                <a:moveTo>
                  <a:pt x="0" y="0"/>
                </a:moveTo>
                <a:lnTo>
                  <a:pt x="6864395" y="0"/>
                </a:lnTo>
                <a:lnTo>
                  <a:pt x="6864395" y="1623336"/>
                </a:lnTo>
                <a:lnTo>
                  <a:pt x="0" y="1623336"/>
                </a:lnTo>
                <a:lnTo>
                  <a:pt x="0" y="0"/>
                </a:lnTo>
                <a:close/>
              </a:path>
            </a:pathLst>
          </a:custGeom>
          <a:blipFill>
            <a:blip r:embed="rId4"/>
            <a:stretch>
              <a:fillRect l="0" t="0" r="0" b="0"/>
            </a:stretch>
          </a:blipFill>
        </p:spPr>
      </p:sp>
      <p:sp>
        <p:nvSpPr>
          <p:cNvPr name="TextBox 8" id="8"/>
          <p:cNvSpPr txBox="true"/>
          <p:nvPr/>
        </p:nvSpPr>
        <p:spPr>
          <a:xfrm rot="0">
            <a:off x="772297" y="5385769"/>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18. Calculate the average Age and JobSatisfaction for each BusinessTravel type.</a:t>
            </a:r>
          </a:p>
        </p:txBody>
      </p:sp>
      <p:sp>
        <p:nvSpPr>
          <p:cNvPr name="TextBox 10" id="10"/>
          <p:cNvSpPr txBox="true"/>
          <p:nvPr/>
        </p:nvSpPr>
        <p:spPr>
          <a:xfrm rot="0">
            <a:off x="8083253" y="6722757"/>
            <a:ext cx="9857566" cy="2143385"/>
          </a:xfrm>
          <a:prstGeom prst="rect">
            <a:avLst/>
          </a:prstGeom>
        </p:spPr>
        <p:txBody>
          <a:bodyPr anchor="t" rtlCol="false" tIns="0" lIns="0" bIns="0" rIns="0">
            <a:spAutoFit/>
          </a:bodyPr>
          <a:lstStyle/>
          <a:p>
            <a:pPr algn="ctr">
              <a:lnSpc>
                <a:spcPts val="5760"/>
              </a:lnSpc>
            </a:pPr>
            <a:r>
              <a:rPr lang="en-US" sz="4114">
                <a:solidFill>
                  <a:srgbClr val="185D39"/>
                </a:solidFill>
                <a:latin typeface="Canva Sans"/>
              </a:rPr>
              <a:t>The query retrieves the</a:t>
            </a:r>
            <a:r>
              <a:rPr lang="en-US" sz="4114">
                <a:solidFill>
                  <a:srgbClr val="185D39"/>
                </a:solidFill>
                <a:latin typeface="Canva Sans Bold"/>
              </a:rPr>
              <a:t> Average Age</a:t>
            </a:r>
            <a:r>
              <a:rPr lang="en-US" sz="4114">
                <a:solidFill>
                  <a:srgbClr val="185D39"/>
                </a:solidFill>
                <a:latin typeface="Canva Sans"/>
              </a:rPr>
              <a:t> &amp; </a:t>
            </a:r>
            <a:r>
              <a:rPr lang="en-US" sz="4114">
                <a:solidFill>
                  <a:srgbClr val="185D39"/>
                </a:solidFill>
                <a:latin typeface="Canva Sans Bold"/>
              </a:rPr>
              <a:t>Average Job satisfaction</a:t>
            </a:r>
            <a:r>
              <a:rPr lang="en-US" sz="4114">
                <a:solidFill>
                  <a:srgbClr val="185D39"/>
                </a:solidFill>
                <a:latin typeface="Canva Sans"/>
              </a:rPr>
              <a:t> level, categorized by </a:t>
            </a:r>
            <a:r>
              <a:rPr lang="en-US" sz="4114">
                <a:solidFill>
                  <a:srgbClr val="185D39"/>
                </a:solidFill>
                <a:latin typeface="Canva Sans Bold"/>
              </a:rPr>
              <a:t>BusinessTravel type.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035542"/>
            <a:ext cx="21755848" cy="6641471"/>
            <a:chOff x="0" y="0"/>
            <a:chExt cx="7796805" cy="2380153"/>
          </a:xfrm>
        </p:grpSpPr>
        <p:sp>
          <p:nvSpPr>
            <p:cNvPr name="Freeform 4" id="4"/>
            <p:cNvSpPr/>
            <p:nvPr/>
          </p:nvSpPr>
          <p:spPr>
            <a:xfrm flipH="false" flipV="false" rot="0">
              <a:off x="0" y="0"/>
              <a:ext cx="7796805" cy="2380153"/>
            </a:xfrm>
            <a:custGeom>
              <a:avLst/>
              <a:gdLst/>
              <a:ahLst/>
              <a:cxnLst/>
              <a:rect r="r" b="b" t="t" l="l"/>
              <a:pathLst>
                <a:path h="2380153" w="7796805">
                  <a:moveTo>
                    <a:pt x="0" y="0"/>
                  </a:moveTo>
                  <a:lnTo>
                    <a:pt x="7796805" y="0"/>
                  </a:lnTo>
                  <a:lnTo>
                    <a:pt x="7796805" y="2380153"/>
                  </a:lnTo>
                  <a:lnTo>
                    <a:pt x="0" y="2380153"/>
                  </a:lnTo>
                  <a:close/>
                </a:path>
              </a:pathLst>
            </a:custGeom>
            <a:solidFill>
              <a:srgbClr val="8CCDB0"/>
            </a:solidFill>
          </p:spPr>
        </p:sp>
        <p:sp>
          <p:nvSpPr>
            <p:cNvPr name="TextBox 5" id="5"/>
            <p:cNvSpPr txBox="true"/>
            <p:nvPr/>
          </p:nvSpPr>
          <p:spPr>
            <a:xfrm>
              <a:off x="0" y="-28575"/>
              <a:ext cx="7796805" cy="240872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772297" y="1823633"/>
            <a:ext cx="4720730" cy="2918269"/>
          </a:xfrm>
          <a:custGeom>
            <a:avLst/>
            <a:gdLst/>
            <a:ahLst/>
            <a:cxnLst/>
            <a:rect r="r" b="b" t="t" l="l"/>
            <a:pathLst>
              <a:path h="2918269" w="4720730">
                <a:moveTo>
                  <a:pt x="0" y="0"/>
                </a:moveTo>
                <a:lnTo>
                  <a:pt x="4720730" y="0"/>
                </a:lnTo>
                <a:lnTo>
                  <a:pt x="4720730" y="2918269"/>
                </a:lnTo>
                <a:lnTo>
                  <a:pt x="0" y="2918269"/>
                </a:lnTo>
                <a:lnTo>
                  <a:pt x="0" y="0"/>
                </a:lnTo>
                <a:close/>
              </a:path>
            </a:pathLst>
          </a:custGeom>
          <a:blipFill>
            <a:blip r:embed="rId3"/>
            <a:stretch>
              <a:fillRect l="0" t="0" r="0" b="0"/>
            </a:stretch>
          </a:blipFill>
        </p:spPr>
      </p:sp>
      <p:sp>
        <p:nvSpPr>
          <p:cNvPr name="Freeform 7" id="7"/>
          <p:cNvSpPr/>
          <p:nvPr/>
        </p:nvSpPr>
        <p:spPr>
          <a:xfrm flipH="false" flipV="false" rot="0">
            <a:off x="772297" y="6982873"/>
            <a:ext cx="4505261" cy="1699353"/>
          </a:xfrm>
          <a:custGeom>
            <a:avLst/>
            <a:gdLst/>
            <a:ahLst/>
            <a:cxnLst/>
            <a:rect r="r" b="b" t="t" l="l"/>
            <a:pathLst>
              <a:path h="1699353" w="4505261">
                <a:moveTo>
                  <a:pt x="0" y="0"/>
                </a:moveTo>
                <a:lnTo>
                  <a:pt x="4505262" y="0"/>
                </a:lnTo>
                <a:lnTo>
                  <a:pt x="4505262" y="1699353"/>
                </a:lnTo>
                <a:lnTo>
                  <a:pt x="0" y="1699353"/>
                </a:lnTo>
                <a:lnTo>
                  <a:pt x="0" y="0"/>
                </a:lnTo>
                <a:close/>
              </a:path>
            </a:pathLst>
          </a:custGeom>
          <a:blipFill>
            <a:blip r:embed="rId4"/>
            <a:stretch>
              <a:fillRect l="0" t="0" r="0" b="0"/>
            </a:stretch>
          </a:blipFill>
        </p:spPr>
      </p:sp>
      <p:sp>
        <p:nvSpPr>
          <p:cNvPr name="TextBox 8" id="8"/>
          <p:cNvSpPr txBox="true"/>
          <p:nvPr/>
        </p:nvSpPr>
        <p:spPr>
          <a:xfrm rot="0">
            <a:off x="772297" y="5438642"/>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19. Retrieve the most common EducationField among employees.</a:t>
            </a:r>
          </a:p>
        </p:txBody>
      </p:sp>
      <p:sp>
        <p:nvSpPr>
          <p:cNvPr name="TextBox 10" id="10"/>
          <p:cNvSpPr txBox="true"/>
          <p:nvPr/>
        </p:nvSpPr>
        <p:spPr>
          <a:xfrm rot="0">
            <a:off x="7086990" y="6906673"/>
            <a:ext cx="9857566" cy="2143385"/>
          </a:xfrm>
          <a:prstGeom prst="rect">
            <a:avLst/>
          </a:prstGeom>
        </p:spPr>
        <p:txBody>
          <a:bodyPr anchor="t" rtlCol="false" tIns="0" lIns="0" bIns="0" rIns="0">
            <a:spAutoFit/>
          </a:bodyPr>
          <a:lstStyle/>
          <a:p>
            <a:pPr algn="ctr">
              <a:lnSpc>
                <a:spcPts val="5760"/>
              </a:lnSpc>
            </a:pPr>
            <a:r>
              <a:rPr lang="en-US" sz="4114">
                <a:solidFill>
                  <a:srgbClr val="185D39"/>
                </a:solidFill>
                <a:latin typeface="Canva Sans"/>
              </a:rPr>
              <a:t>The query shows that the </a:t>
            </a:r>
            <a:r>
              <a:rPr lang="en-US" sz="4114">
                <a:solidFill>
                  <a:srgbClr val="185D39"/>
                </a:solidFill>
                <a:latin typeface="Canva Sans Bold"/>
              </a:rPr>
              <a:t>Most Common Education field</a:t>
            </a:r>
            <a:r>
              <a:rPr lang="en-US" sz="4114">
                <a:solidFill>
                  <a:srgbClr val="185D39"/>
                </a:solidFill>
                <a:latin typeface="Canva Sans"/>
              </a:rPr>
              <a:t> in the database is</a:t>
            </a:r>
            <a:r>
              <a:rPr lang="en-US" sz="4114">
                <a:solidFill>
                  <a:srgbClr val="185D39"/>
                </a:solidFill>
                <a:latin typeface="Canva Sans Bold"/>
              </a:rPr>
              <a:t> ‘Life Sciences’</a:t>
            </a:r>
            <a:r>
              <a:rPr lang="en-US" sz="4114">
                <a:solidFill>
                  <a:srgbClr val="185D39"/>
                </a:solidFill>
                <a:latin typeface="Canva Sans"/>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035542"/>
            <a:ext cx="21755848" cy="6641471"/>
            <a:chOff x="0" y="0"/>
            <a:chExt cx="7796805" cy="2380153"/>
          </a:xfrm>
        </p:grpSpPr>
        <p:sp>
          <p:nvSpPr>
            <p:cNvPr name="Freeform 4" id="4"/>
            <p:cNvSpPr/>
            <p:nvPr/>
          </p:nvSpPr>
          <p:spPr>
            <a:xfrm flipH="false" flipV="false" rot="0">
              <a:off x="0" y="0"/>
              <a:ext cx="7796805" cy="2380153"/>
            </a:xfrm>
            <a:custGeom>
              <a:avLst/>
              <a:gdLst/>
              <a:ahLst/>
              <a:cxnLst/>
              <a:rect r="r" b="b" t="t" l="l"/>
              <a:pathLst>
                <a:path h="2380153" w="7796805">
                  <a:moveTo>
                    <a:pt x="0" y="0"/>
                  </a:moveTo>
                  <a:lnTo>
                    <a:pt x="7796805" y="0"/>
                  </a:lnTo>
                  <a:lnTo>
                    <a:pt x="7796805" y="2380153"/>
                  </a:lnTo>
                  <a:lnTo>
                    <a:pt x="0" y="2380153"/>
                  </a:lnTo>
                  <a:close/>
                </a:path>
              </a:pathLst>
            </a:custGeom>
            <a:solidFill>
              <a:srgbClr val="8CCDB0"/>
            </a:solidFill>
          </p:spPr>
        </p:sp>
        <p:sp>
          <p:nvSpPr>
            <p:cNvPr name="TextBox 5" id="5"/>
            <p:cNvSpPr txBox="true"/>
            <p:nvPr/>
          </p:nvSpPr>
          <p:spPr>
            <a:xfrm>
              <a:off x="0" y="-28575"/>
              <a:ext cx="7796805" cy="240872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772297" y="6741703"/>
            <a:ext cx="8354377" cy="2614574"/>
          </a:xfrm>
          <a:custGeom>
            <a:avLst/>
            <a:gdLst/>
            <a:ahLst/>
            <a:cxnLst/>
            <a:rect r="r" b="b" t="t" l="l"/>
            <a:pathLst>
              <a:path h="2614574" w="8354377">
                <a:moveTo>
                  <a:pt x="0" y="0"/>
                </a:moveTo>
                <a:lnTo>
                  <a:pt x="8354378" y="0"/>
                </a:lnTo>
                <a:lnTo>
                  <a:pt x="8354378" y="2614574"/>
                </a:lnTo>
                <a:lnTo>
                  <a:pt x="0" y="2614574"/>
                </a:lnTo>
                <a:lnTo>
                  <a:pt x="0" y="0"/>
                </a:lnTo>
                <a:close/>
              </a:path>
            </a:pathLst>
          </a:custGeom>
          <a:blipFill>
            <a:blip r:embed="rId3"/>
            <a:stretch>
              <a:fillRect l="0" t="-2213" r="0" b="0"/>
            </a:stretch>
          </a:blipFill>
        </p:spPr>
      </p:sp>
      <p:sp>
        <p:nvSpPr>
          <p:cNvPr name="Freeform 7" id="7"/>
          <p:cNvSpPr/>
          <p:nvPr/>
        </p:nvSpPr>
        <p:spPr>
          <a:xfrm flipH="false" flipV="false" rot="0">
            <a:off x="772297" y="2486153"/>
            <a:ext cx="11127926" cy="2265227"/>
          </a:xfrm>
          <a:custGeom>
            <a:avLst/>
            <a:gdLst/>
            <a:ahLst/>
            <a:cxnLst/>
            <a:rect r="r" b="b" t="t" l="l"/>
            <a:pathLst>
              <a:path h="2265227" w="11127926">
                <a:moveTo>
                  <a:pt x="0" y="0"/>
                </a:moveTo>
                <a:lnTo>
                  <a:pt x="11127926" y="0"/>
                </a:lnTo>
                <a:lnTo>
                  <a:pt x="11127926" y="2265226"/>
                </a:lnTo>
                <a:lnTo>
                  <a:pt x="0" y="2265226"/>
                </a:lnTo>
                <a:lnTo>
                  <a:pt x="0" y="0"/>
                </a:lnTo>
                <a:close/>
              </a:path>
            </a:pathLst>
          </a:custGeom>
          <a:blipFill>
            <a:blip r:embed="rId4"/>
            <a:stretch>
              <a:fillRect l="0" t="0" r="0" b="0"/>
            </a:stretch>
          </a:blipFill>
        </p:spPr>
      </p:sp>
      <p:sp>
        <p:nvSpPr>
          <p:cNvPr name="TextBox 8" id="8"/>
          <p:cNvSpPr txBox="true"/>
          <p:nvPr/>
        </p:nvSpPr>
        <p:spPr>
          <a:xfrm rot="0">
            <a:off x="772297" y="5438642"/>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 20. List the top 5 employees who have worked for the company the longest but haven't had a promotion.</a:t>
            </a:r>
          </a:p>
        </p:txBody>
      </p:sp>
      <p:sp>
        <p:nvSpPr>
          <p:cNvPr name="TextBox 10" id="10"/>
          <p:cNvSpPr txBox="true"/>
          <p:nvPr/>
        </p:nvSpPr>
        <p:spPr>
          <a:xfrm rot="0">
            <a:off x="9144000" y="6910266"/>
            <a:ext cx="9144000" cy="2867285"/>
          </a:xfrm>
          <a:prstGeom prst="rect">
            <a:avLst/>
          </a:prstGeom>
        </p:spPr>
        <p:txBody>
          <a:bodyPr anchor="t" rtlCol="false" tIns="0" lIns="0" bIns="0" rIns="0">
            <a:spAutoFit/>
          </a:bodyPr>
          <a:lstStyle/>
          <a:p>
            <a:pPr algn="ctr">
              <a:lnSpc>
                <a:spcPts val="5760"/>
              </a:lnSpc>
            </a:pPr>
            <a:r>
              <a:rPr lang="en-US" sz="4114">
                <a:solidFill>
                  <a:srgbClr val="185D39"/>
                </a:solidFill>
                <a:latin typeface="Canva Sans"/>
              </a:rPr>
              <a:t>The output shows the </a:t>
            </a:r>
            <a:r>
              <a:rPr lang="en-US" sz="4114">
                <a:solidFill>
                  <a:srgbClr val="185D39"/>
                </a:solidFill>
                <a:latin typeface="Canva Sans Bold"/>
              </a:rPr>
              <a:t>top 5 employees</a:t>
            </a:r>
            <a:r>
              <a:rPr lang="en-US" sz="4114">
                <a:solidFill>
                  <a:srgbClr val="185D39"/>
                </a:solidFill>
                <a:latin typeface="Canva Sans"/>
              </a:rPr>
              <a:t> who have worked for </a:t>
            </a:r>
            <a:r>
              <a:rPr lang="en-US" sz="4114">
                <a:solidFill>
                  <a:srgbClr val="185D39"/>
                </a:solidFill>
                <a:latin typeface="Canva Sans Bold"/>
              </a:rPr>
              <a:t>longest period</a:t>
            </a:r>
            <a:r>
              <a:rPr lang="en-US" sz="4114">
                <a:solidFill>
                  <a:srgbClr val="185D39"/>
                </a:solidFill>
                <a:latin typeface="Canva Sans"/>
              </a:rPr>
              <a:t> but </a:t>
            </a:r>
            <a:r>
              <a:rPr lang="en-US" sz="4114">
                <a:solidFill>
                  <a:srgbClr val="185D39"/>
                </a:solidFill>
                <a:latin typeface="Canva Sans Bold"/>
              </a:rPr>
              <a:t>haven’t got any promotion</a:t>
            </a:r>
            <a:r>
              <a:rPr lang="en-US" sz="4114">
                <a:solidFill>
                  <a:srgbClr val="185D39"/>
                </a:solidFill>
                <a:latin typeface="Canva Sans"/>
              </a:rPr>
              <a:t> yet.</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7348324" y="170549"/>
            <a:ext cx="3591351" cy="858151"/>
          </a:xfrm>
          <a:prstGeom prst="rect">
            <a:avLst/>
          </a:prstGeom>
        </p:spPr>
        <p:txBody>
          <a:bodyPr anchor="t" rtlCol="false" tIns="0" lIns="0" bIns="0" rIns="0">
            <a:spAutoFit/>
          </a:bodyPr>
          <a:lstStyle/>
          <a:p>
            <a:pPr algn="ctr">
              <a:lnSpc>
                <a:spcPts val="7006"/>
              </a:lnSpc>
            </a:pPr>
            <a:r>
              <a:rPr lang="en-US" sz="5004">
                <a:solidFill>
                  <a:srgbClr val="185D39"/>
                </a:solidFill>
                <a:latin typeface="Canva Sans Bold"/>
              </a:rPr>
              <a:t>Conclusion</a:t>
            </a:r>
          </a:p>
        </p:txBody>
      </p:sp>
      <p:sp>
        <p:nvSpPr>
          <p:cNvPr name="TextBox 3" id="3"/>
          <p:cNvSpPr txBox="true"/>
          <p:nvPr/>
        </p:nvSpPr>
        <p:spPr>
          <a:xfrm rot="0">
            <a:off x="420301" y="1394201"/>
            <a:ext cx="17447398" cy="7864099"/>
          </a:xfrm>
          <a:prstGeom prst="rect">
            <a:avLst/>
          </a:prstGeom>
        </p:spPr>
        <p:txBody>
          <a:bodyPr anchor="t" rtlCol="false" tIns="0" lIns="0" bIns="0" rIns="0">
            <a:spAutoFit/>
          </a:bodyPr>
          <a:lstStyle/>
          <a:p>
            <a:pPr algn="just">
              <a:lnSpc>
                <a:spcPts val="3940"/>
              </a:lnSpc>
            </a:pPr>
            <a:r>
              <a:rPr lang="en-US" sz="2814">
                <a:solidFill>
                  <a:srgbClr val="185D39"/>
                </a:solidFill>
                <a:latin typeface="Canva Sans"/>
              </a:rPr>
              <a:t>In this project, we conducted a comprehensive analysis of an employee dataset using SQL queries to extract key insights. We explored various aspects of the workforce, including demographics, job details, satisfaction levels, performance ratings, career progression, and financial metrics.</a:t>
            </a:r>
          </a:p>
          <a:p>
            <a:pPr algn="just">
              <a:lnSpc>
                <a:spcPts val="3940"/>
              </a:lnSpc>
            </a:pPr>
          </a:p>
          <a:p>
            <a:pPr algn="just">
              <a:lnSpc>
                <a:spcPts val="3940"/>
              </a:lnSpc>
            </a:pPr>
            <a:r>
              <a:rPr lang="en-US" sz="2814">
                <a:solidFill>
                  <a:srgbClr val="185D39"/>
                </a:solidFill>
                <a:latin typeface="Canva Sans"/>
              </a:rPr>
              <a:t>Our findings highlighted trends such as employee demographics, job satisfaction, career advancement, and financial distribution. We identified top performers, employees with extensive experience, and those with high job satisfaction. These insights provide valuable information for strategic decision-making in talent management, workforce planning, and employee engagement initiatives.</a:t>
            </a:r>
          </a:p>
          <a:p>
            <a:pPr algn="just">
              <a:lnSpc>
                <a:spcPts val="3940"/>
              </a:lnSpc>
            </a:pPr>
          </a:p>
          <a:p>
            <a:pPr algn="just">
              <a:lnSpc>
                <a:spcPts val="3940"/>
              </a:lnSpc>
            </a:pPr>
            <a:r>
              <a:rPr lang="en-US" sz="2814">
                <a:solidFill>
                  <a:srgbClr val="185D39"/>
                </a:solidFill>
                <a:latin typeface="Canva Sans"/>
              </a:rPr>
              <a:t>While the analysis provided valuable insights, it's important to acknowledge limitations such as potential data inconsistencies and missing information. Future research could explore longitudinal trends and external factors impacting employee dynamics.</a:t>
            </a:r>
          </a:p>
          <a:p>
            <a:pPr algn="just">
              <a:lnSpc>
                <a:spcPts val="3940"/>
              </a:lnSpc>
            </a:pPr>
          </a:p>
          <a:p>
            <a:pPr algn="just">
              <a:lnSpc>
                <a:spcPts val="3800"/>
              </a:lnSpc>
            </a:pPr>
            <a:r>
              <a:rPr lang="en-US" sz="2714">
                <a:solidFill>
                  <a:srgbClr val="185D39"/>
                </a:solidFill>
                <a:latin typeface="Canva Sans"/>
              </a:rPr>
              <a:t>Overall, this project demonstrates the power of data-driven approaches in understanding and optimizing workforce management practices to drive organizational success.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2123009"/>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2864013" y="1003300"/>
            <a:ext cx="12559973" cy="477010"/>
          </a:xfrm>
          <a:prstGeom prst="rect">
            <a:avLst/>
          </a:prstGeom>
        </p:spPr>
        <p:txBody>
          <a:bodyPr anchor="t" rtlCol="false" tIns="0" lIns="0" bIns="0" rIns="0">
            <a:spAutoFit/>
          </a:bodyPr>
          <a:lstStyle/>
          <a:p>
            <a:pPr algn="ctr" marL="0" indent="0" lvl="0">
              <a:lnSpc>
                <a:spcPts val="3233"/>
              </a:lnSpc>
              <a:spcBef>
                <a:spcPct val="0"/>
              </a:spcBef>
            </a:pPr>
            <a:r>
              <a:rPr lang="en-US" sz="4199" spc="-344">
                <a:solidFill>
                  <a:srgbClr val="3A855D"/>
                </a:solidFill>
                <a:latin typeface="Public Sans"/>
              </a:rPr>
              <a:t>Presented by : Boloram Mitra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839587"/>
            <a:ext cx="21755848" cy="6837426"/>
            <a:chOff x="0" y="0"/>
            <a:chExt cx="7796805" cy="2450379"/>
          </a:xfrm>
        </p:grpSpPr>
        <p:sp>
          <p:nvSpPr>
            <p:cNvPr name="Freeform 4" id="4"/>
            <p:cNvSpPr/>
            <p:nvPr/>
          </p:nvSpPr>
          <p:spPr>
            <a:xfrm flipH="false" flipV="false" rot="0">
              <a:off x="0" y="0"/>
              <a:ext cx="7796805" cy="2450379"/>
            </a:xfrm>
            <a:custGeom>
              <a:avLst/>
              <a:gdLst/>
              <a:ahLst/>
              <a:cxnLst/>
              <a:rect r="r" b="b" t="t" l="l"/>
              <a:pathLst>
                <a:path h="2450379" w="7796805">
                  <a:moveTo>
                    <a:pt x="0" y="0"/>
                  </a:moveTo>
                  <a:lnTo>
                    <a:pt x="7796805" y="0"/>
                  </a:lnTo>
                  <a:lnTo>
                    <a:pt x="7796805" y="2450379"/>
                  </a:lnTo>
                  <a:lnTo>
                    <a:pt x="0" y="2450379"/>
                  </a:lnTo>
                  <a:close/>
                </a:path>
              </a:pathLst>
            </a:custGeom>
            <a:solidFill>
              <a:srgbClr val="8CCDB0"/>
            </a:solidFill>
          </p:spPr>
        </p:sp>
        <p:sp>
          <p:nvSpPr>
            <p:cNvPr name="TextBox 5" id="5"/>
            <p:cNvSpPr txBox="true"/>
            <p:nvPr/>
          </p:nvSpPr>
          <p:spPr>
            <a:xfrm>
              <a:off x="0" y="-28575"/>
              <a:ext cx="7796805" cy="2478954"/>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217421" y="1941765"/>
            <a:ext cx="9118726" cy="1584335"/>
          </a:xfrm>
          <a:custGeom>
            <a:avLst/>
            <a:gdLst/>
            <a:ahLst/>
            <a:cxnLst/>
            <a:rect r="r" b="b" t="t" l="l"/>
            <a:pathLst>
              <a:path h="1584335" w="9118726">
                <a:moveTo>
                  <a:pt x="0" y="0"/>
                </a:moveTo>
                <a:lnTo>
                  <a:pt x="9118726" y="0"/>
                </a:lnTo>
                <a:lnTo>
                  <a:pt x="9118726" y="1584335"/>
                </a:lnTo>
                <a:lnTo>
                  <a:pt x="0" y="1584335"/>
                </a:lnTo>
                <a:lnTo>
                  <a:pt x="0" y="0"/>
                </a:lnTo>
                <a:close/>
              </a:path>
            </a:pathLst>
          </a:custGeom>
          <a:blipFill>
            <a:blip r:embed="rId3"/>
            <a:stretch>
              <a:fillRect l="0" t="0" r="0" b="0"/>
            </a:stretch>
          </a:blipFill>
        </p:spPr>
      </p:sp>
      <p:sp>
        <p:nvSpPr>
          <p:cNvPr name="Freeform 7" id="7"/>
          <p:cNvSpPr/>
          <p:nvPr/>
        </p:nvSpPr>
        <p:spPr>
          <a:xfrm flipH="false" flipV="false" rot="0">
            <a:off x="1028700" y="6340475"/>
            <a:ext cx="5586980" cy="2339846"/>
          </a:xfrm>
          <a:custGeom>
            <a:avLst/>
            <a:gdLst/>
            <a:ahLst/>
            <a:cxnLst/>
            <a:rect r="r" b="b" t="t" l="l"/>
            <a:pathLst>
              <a:path h="2339846" w="5586980">
                <a:moveTo>
                  <a:pt x="0" y="0"/>
                </a:moveTo>
                <a:lnTo>
                  <a:pt x="5586980" y="0"/>
                </a:lnTo>
                <a:lnTo>
                  <a:pt x="5586980" y="2339846"/>
                </a:lnTo>
                <a:lnTo>
                  <a:pt x="0" y="2339846"/>
                </a:lnTo>
                <a:lnTo>
                  <a:pt x="0" y="0"/>
                </a:lnTo>
                <a:close/>
              </a:path>
            </a:pathLst>
          </a:custGeom>
          <a:blipFill>
            <a:blip r:embed="rId4"/>
            <a:stretch>
              <a:fillRect l="0" t="0" r="0" b="0"/>
            </a:stretch>
          </a:blipFill>
        </p:spPr>
      </p:sp>
      <p:sp>
        <p:nvSpPr>
          <p:cNvPr name="TextBox 8" id="8"/>
          <p:cNvSpPr txBox="true"/>
          <p:nvPr/>
        </p:nvSpPr>
        <p:spPr>
          <a:xfrm rot="0">
            <a:off x="0" y="674179"/>
            <a:ext cx="13728790" cy="596900"/>
          </a:xfrm>
          <a:prstGeom prst="rect">
            <a:avLst/>
          </a:prstGeom>
        </p:spPr>
        <p:txBody>
          <a:bodyPr anchor="t" rtlCol="false" tIns="0" lIns="0" bIns="0" rIns="0">
            <a:spAutoFit/>
          </a:bodyPr>
          <a:lstStyle/>
          <a:p>
            <a:pPr algn="ctr">
              <a:lnSpc>
                <a:spcPts val="4900"/>
              </a:lnSpc>
            </a:pPr>
            <a:r>
              <a:rPr lang="en-US" sz="3500">
                <a:solidFill>
                  <a:srgbClr val="185D39"/>
                </a:solidFill>
                <a:latin typeface="Canva Sans"/>
              </a:rPr>
              <a:t>1. Retrieve the total number of employees in the dataset.</a:t>
            </a:r>
          </a:p>
        </p:txBody>
      </p:sp>
      <p:sp>
        <p:nvSpPr>
          <p:cNvPr name="TextBox 9" id="9"/>
          <p:cNvSpPr txBox="true"/>
          <p:nvPr/>
        </p:nvSpPr>
        <p:spPr>
          <a:xfrm rot="0">
            <a:off x="1028700" y="5076825"/>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pic>
        <p:nvPicPr>
          <p:cNvPr name="Picture 10" id="10"/>
          <p:cNvPicPr>
            <a:picLocks noChangeAspect="true"/>
          </p:cNvPicPr>
          <p:nvPr/>
        </p:nvPicPr>
        <p:blipFill>
          <a:blip r:embed="rId5"/>
          <a:stretch>
            <a:fillRect/>
          </a:stretch>
        </p:blipFill>
        <p:spPr>
          <a:xfrm rot="0">
            <a:off x="10906744" y="4066148"/>
            <a:ext cx="7701491" cy="2375411"/>
          </a:xfrm>
          <a:prstGeom prst="rect">
            <a:avLst/>
          </a:prstGeom>
        </p:spPr>
      </p:pic>
      <p:pic>
        <p:nvPicPr>
          <p:cNvPr name="Picture 11" id="11"/>
          <p:cNvPicPr>
            <a:picLocks noChangeAspect="true"/>
          </p:cNvPicPr>
          <p:nvPr/>
        </p:nvPicPr>
        <p:blipFill>
          <a:blip r:embed="rId6"/>
          <a:stretch>
            <a:fillRect/>
          </a:stretch>
        </p:blipFill>
        <p:spPr>
          <a:xfrm rot="0">
            <a:off x="4220271" y="4042742"/>
            <a:ext cx="7982366" cy="2462043"/>
          </a:xfrm>
          <a:prstGeom prst="rect">
            <a:avLst/>
          </a:prstGeom>
        </p:spPr>
      </p:pic>
      <p:sp>
        <p:nvSpPr>
          <p:cNvPr name="TextBox 12" id="12"/>
          <p:cNvSpPr txBox="true"/>
          <p:nvPr/>
        </p:nvSpPr>
        <p:spPr>
          <a:xfrm rot="0">
            <a:off x="6857607" y="6420612"/>
            <a:ext cx="11430393" cy="1623695"/>
          </a:xfrm>
          <a:prstGeom prst="rect">
            <a:avLst/>
          </a:prstGeom>
        </p:spPr>
        <p:txBody>
          <a:bodyPr anchor="t" rtlCol="false" tIns="0" lIns="0" bIns="0" rIns="0">
            <a:spAutoFit/>
          </a:bodyPr>
          <a:lstStyle/>
          <a:p>
            <a:pPr algn="ctr">
              <a:lnSpc>
                <a:spcPts val="6580"/>
              </a:lnSpc>
            </a:pPr>
            <a:r>
              <a:rPr lang="en-US" sz="4700">
                <a:solidFill>
                  <a:srgbClr val="185D39"/>
                </a:solidFill>
                <a:latin typeface="Canva Sans"/>
              </a:rPr>
              <a:t>The Organization have total 4410 Employeees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4687608"/>
            <a:ext cx="21755848" cy="7989404"/>
            <a:chOff x="0" y="0"/>
            <a:chExt cx="7796805" cy="2863222"/>
          </a:xfrm>
        </p:grpSpPr>
        <p:sp>
          <p:nvSpPr>
            <p:cNvPr name="Freeform 4" id="4"/>
            <p:cNvSpPr/>
            <p:nvPr/>
          </p:nvSpPr>
          <p:spPr>
            <a:xfrm flipH="false" flipV="false" rot="0">
              <a:off x="0" y="0"/>
              <a:ext cx="7796805" cy="2863222"/>
            </a:xfrm>
            <a:custGeom>
              <a:avLst/>
              <a:gdLst/>
              <a:ahLst/>
              <a:cxnLst/>
              <a:rect r="r" b="b" t="t" l="l"/>
              <a:pathLst>
                <a:path h="2863222" w="7796805">
                  <a:moveTo>
                    <a:pt x="0" y="0"/>
                  </a:moveTo>
                  <a:lnTo>
                    <a:pt x="7796805" y="0"/>
                  </a:lnTo>
                  <a:lnTo>
                    <a:pt x="7796805" y="2863222"/>
                  </a:lnTo>
                  <a:lnTo>
                    <a:pt x="0" y="2863222"/>
                  </a:lnTo>
                  <a:close/>
                </a:path>
              </a:pathLst>
            </a:custGeom>
            <a:solidFill>
              <a:srgbClr val="8CCDB0"/>
            </a:solidFill>
          </p:spPr>
        </p:sp>
        <p:sp>
          <p:nvSpPr>
            <p:cNvPr name="TextBox 5" id="5"/>
            <p:cNvSpPr txBox="true"/>
            <p:nvPr/>
          </p:nvSpPr>
          <p:spPr>
            <a:xfrm>
              <a:off x="0" y="-28575"/>
              <a:ext cx="7796805" cy="2891797"/>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715395"/>
            <a:ext cx="6882740" cy="1809177"/>
          </a:xfrm>
          <a:custGeom>
            <a:avLst/>
            <a:gdLst/>
            <a:ahLst/>
            <a:cxnLst/>
            <a:rect r="r" b="b" t="t" l="l"/>
            <a:pathLst>
              <a:path h="1809177" w="6882740">
                <a:moveTo>
                  <a:pt x="0" y="0"/>
                </a:moveTo>
                <a:lnTo>
                  <a:pt x="6882740" y="0"/>
                </a:lnTo>
                <a:lnTo>
                  <a:pt x="6882740" y="1809177"/>
                </a:lnTo>
                <a:lnTo>
                  <a:pt x="0" y="1809177"/>
                </a:lnTo>
                <a:lnTo>
                  <a:pt x="0" y="0"/>
                </a:lnTo>
                <a:close/>
              </a:path>
            </a:pathLst>
          </a:custGeom>
          <a:blipFill>
            <a:blip r:embed="rId3"/>
            <a:stretch>
              <a:fillRect l="0" t="0" r="0" b="0"/>
            </a:stretch>
          </a:blipFill>
        </p:spPr>
      </p:sp>
      <p:sp>
        <p:nvSpPr>
          <p:cNvPr name="Freeform 7" id="7"/>
          <p:cNvSpPr/>
          <p:nvPr/>
        </p:nvSpPr>
        <p:spPr>
          <a:xfrm flipH="false" flipV="false" rot="0">
            <a:off x="14026541" y="6655454"/>
            <a:ext cx="2228982" cy="2602846"/>
          </a:xfrm>
          <a:custGeom>
            <a:avLst/>
            <a:gdLst/>
            <a:ahLst/>
            <a:cxnLst/>
            <a:rect r="r" b="b" t="t" l="l"/>
            <a:pathLst>
              <a:path h="2602846" w="2228982">
                <a:moveTo>
                  <a:pt x="0" y="0"/>
                </a:moveTo>
                <a:lnTo>
                  <a:pt x="2228982" y="0"/>
                </a:lnTo>
                <a:lnTo>
                  <a:pt x="2228982" y="2602846"/>
                </a:lnTo>
                <a:lnTo>
                  <a:pt x="0" y="2602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297" y="5143500"/>
            <a:ext cx="4517957" cy="4621225"/>
          </a:xfrm>
          <a:custGeom>
            <a:avLst/>
            <a:gdLst/>
            <a:ahLst/>
            <a:cxnLst/>
            <a:rect r="r" b="b" t="t" l="l"/>
            <a:pathLst>
              <a:path h="4621225" w="4517957">
                <a:moveTo>
                  <a:pt x="0" y="0"/>
                </a:moveTo>
                <a:lnTo>
                  <a:pt x="4517957" y="0"/>
                </a:lnTo>
                <a:lnTo>
                  <a:pt x="4517957" y="4621225"/>
                </a:lnTo>
                <a:lnTo>
                  <a:pt x="0" y="4621225"/>
                </a:lnTo>
                <a:lnTo>
                  <a:pt x="0" y="0"/>
                </a:lnTo>
                <a:close/>
              </a:path>
            </a:pathLst>
          </a:custGeom>
          <a:blipFill>
            <a:blip r:embed="rId6"/>
            <a:stretch>
              <a:fillRect l="0" t="0" r="0" b="0"/>
            </a:stretch>
          </a:blipFill>
        </p:spPr>
      </p:sp>
      <p:sp>
        <p:nvSpPr>
          <p:cNvPr name="TextBox 9" id="9"/>
          <p:cNvSpPr txBox="true"/>
          <p:nvPr/>
        </p:nvSpPr>
        <p:spPr>
          <a:xfrm rot="0">
            <a:off x="1047045" y="3790768"/>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10" id="10"/>
          <p:cNvSpPr txBox="true"/>
          <p:nvPr/>
        </p:nvSpPr>
        <p:spPr>
          <a:xfrm rot="0">
            <a:off x="772297" y="51619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2. List all unique job roles in the dataset.</a:t>
            </a:r>
          </a:p>
        </p:txBody>
      </p:sp>
      <p:sp>
        <p:nvSpPr>
          <p:cNvPr name="TextBox 11" id="11"/>
          <p:cNvSpPr txBox="true"/>
          <p:nvPr/>
        </p:nvSpPr>
        <p:spPr>
          <a:xfrm rot="0">
            <a:off x="6227490" y="4805796"/>
            <a:ext cx="11788871" cy="728418"/>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Organization has  9 unique job roles</a:t>
            </a:r>
          </a:p>
        </p:txBody>
      </p:sp>
      <p:sp>
        <p:nvSpPr>
          <p:cNvPr name="TextBox 12" id="12"/>
          <p:cNvSpPr txBox="true"/>
          <p:nvPr/>
        </p:nvSpPr>
        <p:spPr>
          <a:xfrm rot="0">
            <a:off x="6799290" y="5747508"/>
            <a:ext cx="5322636" cy="4216212"/>
          </a:xfrm>
          <a:prstGeom prst="rect">
            <a:avLst/>
          </a:prstGeom>
        </p:spPr>
        <p:txBody>
          <a:bodyPr anchor="t" rtlCol="false" tIns="0" lIns="0" bIns="0" rIns="0">
            <a:spAutoFit/>
          </a:bodyPr>
          <a:lstStyle/>
          <a:p>
            <a:pPr algn="just" marL="527265" indent="-263633" lvl="1">
              <a:lnSpc>
                <a:spcPts val="3419"/>
              </a:lnSpc>
              <a:buFont typeface="Arial"/>
              <a:buChar char="•"/>
            </a:pPr>
            <a:r>
              <a:rPr lang="en-US" sz="2442">
                <a:solidFill>
                  <a:srgbClr val="185D39"/>
                </a:solidFill>
                <a:latin typeface="Canva Sans"/>
              </a:rPr>
              <a:t>Healthcare Representative</a:t>
            </a:r>
          </a:p>
          <a:p>
            <a:pPr algn="just" marL="527265" indent="-263633" lvl="1">
              <a:lnSpc>
                <a:spcPts val="3419"/>
              </a:lnSpc>
              <a:buFont typeface="Arial"/>
              <a:buChar char="•"/>
            </a:pPr>
            <a:r>
              <a:rPr lang="en-US" sz="2442">
                <a:solidFill>
                  <a:srgbClr val="185D39"/>
                </a:solidFill>
                <a:latin typeface="Canva Sans"/>
              </a:rPr>
              <a:t>Research Scientist</a:t>
            </a:r>
          </a:p>
          <a:p>
            <a:pPr algn="just" marL="527265" indent="-263633" lvl="1">
              <a:lnSpc>
                <a:spcPts val="3419"/>
              </a:lnSpc>
              <a:buFont typeface="Arial"/>
              <a:buChar char="•"/>
            </a:pPr>
            <a:r>
              <a:rPr lang="en-US" sz="2442">
                <a:solidFill>
                  <a:srgbClr val="185D39"/>
                </a:solidFill>
                <a:latin typeface="Canva Sans"/>
              </a:rPr>
              <a:t>Sales Executive</a:t>
            </a:r>
          </a:p>
          <a:p>
            <a:pPr algn="just" marL="527265" indent="-263633" lvl="1">
              <a:lnSpc>
                <a:spcPts val="3419"/>
              </a:lnSpc>
              <a:buFont typeface="Arial"/>
              <a:buChar char="•"/>
            </a:pPr>
            <a:r>
              <a:rPr lang="en-US" sz="2442">
                <a:solidFill>
                  <a:srgbClr val="185D39"/>
                </a:solidFill>
                <a:latin typeface="Canva Sans"/>
              </a:rPr>
              <a:t>Human Resources</a:t>
            </a:r>
          </a:p>
          <a:p>
            <a:pPr algn="just" marL="527265" indent="-263633" lvl="1">
              <a:lnSpc>
                <a:spcPts val="3419"/>
              </a:lnSpc>
              <a:buFont typeface="Arial"/>
              <a:buChar char="•"/>
            </a:pPr>
            <a:r>
              <a:rPr lang="en-US" sz="2442">
                <a:solidFill>
                  <a:srgbClr val="185D39"/>
                </a:solidFill>
                <a:latin typeface="Canva Sans"/>
              </a:rPr>
              <a:t>Research Director</a:t>
            </a:r>
          </a:p>
          <a:p>
            <a:pPr algn="just" marL="527265" indent="-263633" lvl="1">
              <a:lnSpc>
                <a:spcPts val="3419"/>
              </a:lnSpc>
              <a:buFont typeface="Arial"/>
              <a:buChar char="•"/>
            </a:pPr>
            <a:r>
              <a:rPr lang="en-US" sz="2442">
                <a:solidFill>
                  <a:srgbClr val="185D39"/>
                </a:solidFill>
                <a:latin typeface="Canva Sans"/>
              </a:rPr>
              <a:t>Laboratory Technician</a:t>
            </a:r>
          </a:p>
          <a:p>
            <a:pPr algn="just" marL="527265" indent="-263633" lvl="1">
              <a:lnSpc>
                <a:spcPts val="3419"/>
              </a:lnSpc>
              <a:buFont typeface="Arial"/>
              <a:buChar char="•"/>
            </a:pPr>
            <a:r>
              <a:rPr lang="en-US" sz="2442">
                <a:solidFill>
                  <a:srgbClr val="185D39"/>
                </a:solidFill>
                <a:latin typeface="Canva Sans"/>
              </a:rPr>
              <a:t>Manufacturing Director</a:t>
            </a:r>
          </a:p>
          <a:p>
            <a:pPr algn="just" marL="527265" indent="-263633" lvl="1">
              <a:lnSpc>
                <a:spcPts val="3419"/>
              </a:lnSpc>
              <a:buFont typeface="Arial"/>
              <a:buChar char="•"/>
            </a:pPr>
            <a:r>
              <a:rPr lang="en-US" sz="2442">
                <a:solidFill>
                  <a:srgbClr val="185D39"/>
                </a:solidFill>
                <a:latin typeface="Canva Sans"/>
              </a:rPr>
              <a:t>Sales Representative</a:t>
            </a:r>
          </a:p>
          <a:p>
            <a:pPr algn="just" marL="527265" indent="-263633" lvl="1">
              <a:lnSpc>
                <a:spcPts val="3419"/>
              </a:lnSpc>
              <a:buFont typeface="Arial"/>
              <a:buChar char="•"/>
            </a:pPr>
            <a:r>
              <a:rPr lang="en-US" sz="2442">
                <a:solidFill>
                  <a:srgbClr val="185D39"/>
                </a:solidFill>
                <a:latin typeface="Canva Sans"/>
              </a:rPr>
              <a:t>Manager</a:t>
            </a:r>
          </a:p>
          <a:p>
            <a:pPr algn="just">
              <a:lnSpc>
                <a:spcPts val="34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070446"/>
            <a:ext cx="21755848" cy="6606567"/>
            <a:chOff x="0" y="0"/>
            <a:chExt cx="7796805" cy="2367644"/>
          </a:xfrm>
        </p:grpSpPr>
        <p:sp>
          <p:nvSpPr>
            <p:cNvPr name="Freeform 4" id="4"/>
            <p:cNvSpPr/>
            <p:nvPr/>
          </p:nvSpPr>
          <p:spPr>
            <a:xfrm flipH="false" flipV="false" rot="0">
              <a:off x="0" y="0"/>
              <a:ext cx="7796805" cy="2367644"/>
            </a:xfrm>
            <a:custGeom>
              <a:avLst/>
              <a:gdLst/>
              <a:ahLst/>
              <a:cxnLst/>
              <a:rect r="r" b="b" t="t" l="l"/>
              <a:pathLst>
                <a:path h="2367644" w="7796805">
                  <a:moveTo>
                    <a:pt x="0" y="0"/>
                  </a:moveTo>
                  <a:lnTo>
                    <a:pt x="7796805" y="0"/>
                  </a:lnTo>
                  <a:lnTo>
                    <a:pt x="7796805" y="2367644"/>
                  </a:lnTo>
                  <a:lnTo>
                    <a:pt x="0" y="2367644"/>
                  </a:lnTo>
                  <a:close/>
                </a:path>
              </a:pathLst>
            </a:custGeom>
            <a:solidFill>
              <a:srgbClr val="8CCDB0"/>
            </a:solidFill>
          </p:spPr>
        </p:sp>
        <p:sp>
          <p:nvSpPr>
            <p:cNvPr name="TextBox 5" id="5"/>
            <p:cNvSpPr txBox="true"/>
            <p:nvPr/>
          </p:nvSpPr>
          <p:spPr>
            <a:xfrm>
              <a:off x="0" y="-28575"/>
              <a:ext cx="7796805" cy="2396219"/>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449763"/>
            <a:ext cx="9225476" cy="1482666"/>
          </a:xfrm>
          <a:custGeom>
            <a:avLst/>
            <a:gdLst/>
            <a:ahLst/>
            <a:cxnLst/>
            <a:rect r="r" b="b" t="t" l="l"/>
            <a:pathLst>
              <a:path h="1482666" w="9225476">
                <a:moveTo>
                  <a:pt x="0" y="0"/>
                </a:moveTo>
                <a:lnTo>
                  <a:pt x="9225476" y="0"/>
                </a:lnTo>
                <a:lnTo>
                  <a:pt x="9225476" y="1482666"/>
                </a:lnTo>
                <a:lnTo>
                  <a:pt x="0" y="1482666"/>
                </a:lnTo>
                <a:lnTo>
                  <a:pt x="0" y="0"/>
                </a:lnTo>
                <a:close/>
              </a:path>
            </a:pathLst>
          </a:custGeom>
          <a:blipFill>
            <a:blip r:embed="rId3"/>
            <a:stretch>
              <a:fillRect l="0" t="0" r="0" b="0"/>
            </a:stretch>
          </a:blipFill>
        </p:spPr>
      </p:sp>
      <p:sp>
        <p:nvSpPr>
          <p:cNvPr name="Freeform 7" id="7"/>
          <p:cNvSpPr/>
          <p:nvPr/>
        </p:nvSpPr>
        <p:spPr>
          <a:xfrm flipH="false" flipV="false" rot="0">
            <a:off x="1028700" y="6667490"/>
            <a:ext cx="3813188" cy="1447349"/>
          </a:xfrm>
          <a:custGeom>
            <a:avLst/>
            <a:gdLst/>
            <a:ahLst/>
            <a:cxnLst/>
            <a:rect r="r" b="b" t="t" l="l"/>
            <a:pathLst>
              <a:path h="1447349" w="3813188">
                <a:moveTo>
                  <a:pt x="0" y="0"/>
                </a:moveTo>
                <a:lnTo>
                  <a:pt x="3813188" y="0"/>
                </a:lnTo>
                <a:lnTo>
                  <a:pt x="3813188" y="1447349"/>
                </a:lnTo>
                <a:lnTo>
                  <a:pt x="0" y="1447349"/>
                </a:lnTo>
                <a:lnTo>
                  <a:pt x="0" y="0"/>
                </a:lnTo>
                <a:close/>
              </a:path>
            </a:pathLst>
          </a:custGeom>
          <a:blipFill>
            <a:blip r:embed="rId4"/>
            <a:stretch>
              <a:fillRect l="0" t="0" r="0" b="-8767"/>
            </a:stretch>
          </a:blipFill>
        </p:spPr>
      </p:sp>
      <p:sp>
        <p:nvSpPr>
          <p:cNvPr name="Freeform 8" id="8"/>
          <p:cNvSpPr/>
          <p:nvPr/>
        </p:nvSpPr>
        <p:spPr>
          <a:xfrm flipH="false" flipV="false" rot="0">
            <a:off x="5641438" y="6391813"/>
            <a:ext cx="1050226" cy="3679134"/>
          </a:xfrm>
          <a:custGeom>
            <a:avLst/>
            <a:gdLst/>
            <a:ahLst/>
            <a:cxnLst/>
            <a:rect r="r" b="b" t="t" l="l"/>
            <a:pathLst>
              <a:path h="3679134" w="1050226">
                <a:moveTo>
                  <a:pt x="0" y="0"/>
                </a:moveTo>
                <a:lnTo>
                  <a:pt x="1050225" y="0"/>
                </a:lnTo>
                <a:lnTo>
                  <a:pt x="1050225" y="3679134"/>
                </a:lnTo>
                <a:lnTo>
                  <a:pt x="0" y="367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5202427"/>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10" id="10"/>
          <p:cNvSpPr txBox="true"/>
          <p:nvPr/>
        </p:nvSpPr>
        <p:spPr>
          <a:xfrm rot="0">
            <a:off x="772297" y="51619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3. Find the average age of employees.</a:t>
            </a:r>
          </a:p>
        </p:txBody>
      </p:sp>
      <p:sp>
        <p:nvSpPr>
          <p:cNvPr name="TextBox 11" id="11"/>
          <p:cNvSpPr txBox="true"/>
          <p:nvPr/>
        </p:nvSpPr>
        <p:spPr>
          <a:xfrm rot="0">
            <a:off x="6114535" y="7056627"/>
            <a:ext cx="11788871" cy="1490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Average age of employees in the Organization is           Years</a:t>
            </a:r>
          </a:p>
        </p:txBody>
      </p:sp>
      <p:sp>
        <p:nvSpPr>
          <p:cNvPr name="TextBox 12" id="12"/>
          <p:cNvSpPr txBox="true"/>
          <p:nvPr/>
        </p:nvSpPr>
        <p:spPr>
          <a:xfrm rot="0">
            <a:off x="7350211" y="7555500"/>
            <a:ext cx="11788871" cy="1259288"/>
          </a:xfrm>
          <a:prstGeom prst="rect">
            <a:avLst/>
          </a:prstGeom>
        </p:spPr>
        <p:txBody>
          <a:bodyPr anchor="t" rtlCol="false" tIns="0" lIns="0" bIns="0" rIns="0">
            <a:spAutoFit/>
          </a:bodyPr>
          <a:lstStyle/>
          <a:p>
            <a:pPr algn="ctr">
              <a:lnSpc>
                <a:spcPts val="10390"/>
              </a:lnSpc>
            </a:pPr>
            <a:r>
              <a:rPr lang="en-US" sz="7421">
                <a:solidFill>
                  <a:srgbClr val="185D39"/>
                </a:solidFill>
                <a:latin typeface="Canva Sans Bold"/>
              </a:rPr>
              <a:t>37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140339"/>
            <a:ext cx="8043519" cy="2064811"/>
          </a:xfrm>
          <a:custGeom>
            <a:avLst/>
            <a:gdLst/>
            <a:ahLst/>
            <a:cxnLst/>
            <a:rect r="r" b="b" t="t" l="l"/>
            <a:pathLst>
              <a:path h="2064811" w="8043519">
                <a:moveTo>
                  <a:pt x="0" y="0"/>
                </a:moveTo>
                <a:lnTo>
                  <a:pt x="8043519" y="0"/>
                </a:lnTo>
                <a:lnTo>
                  <a:pt x="8043519" y="2064812"/>
                </a:lnTo>
                <a:lnTo>
                  <a:pt x="0" y="2064812"/>
                </a:lnTo>
                <a:lnTo>
                  <a:pt x="0" y="0"/>
                </a:lnTo>
                <a:close/>
              </a:path>
            </a:pathLst>
          </a:custGeom>
          <a:blipFill>
            <a:blip r:embed="rId3"/>
            <a:stretch>
              <a:fillRect l="0" t="0" r="0" b="0"/>
            </a:stretch>
          </a:blipFill>
        </p:spPr>
      </p:sp>
      <p:sp>
        <p:nvSpPr>
          <p:cNvPr name="Freeform 7" id="7"/>
          <p:cNvSpPr/>
          <p:nvPr/>
        </p:nvSpPr>
        <p:spPr>
          <a:xfrm flipH="false" flipV="false" rot="0">
            <a:off x="1028700" y="5671133"/>
            <a:ext cx="5269062" cy="4035432"/>
          </a:xfrm>
          <a:custGeom>
            <a:avLst/>
            <a:gdLst/>
            <a:ahLst/>
            <a:cxnLst/>
            <a:rect r="r" b="b" t="t" l="l"/>
            <a:pathLst>
              <a:path h="4035432" w="5269062">
                <a:moveTo>
                  <a:pt x="0" y="0"/>
                </a:moveTo>
                <a:lnTo>
                  <a:pt x="5269062" y="0"/>
                </a:lnTo>
                <a:lnTo>
                  <a:pt x="5269062" y="4035433"/>
                </a:lnTo>
                <a:lnTo>
                  <a:pt x="0" y="4035433"/>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1216025"/>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4. Retrieve the names and ages of employees who have worked at the company for more than 5 years.</a:t>
            </a:r>
          </a:p>
        </p:txBody>
      </p:sp>
      <p:sp>
        <p:nvSpPr>
          <p:cNvPr name="TextBox 10" id="10"/>
          <p:cNvSpPr txBox="true"/>
          <p:nvPr/>
        </p:nvSpPr>
        <p:spPr>
          <a:xfrm rot="0">
            <a:off x="6297762" y="6524537"/>
            <a:ext cx="11788871"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output shows the Employee</a:t>
            </a:r>
            <a:r>
              <a:rPr lang="en-US" sz="4321">
                <a:solidFill>
                  <a:srgbClr val="185D39"/>
                </a:solidFill>
                <a:latin typeface="Canva Sans Bold"/>
              </a:rPr>
              <a:t> Names</a:t>
            </a:r>
            <a:r>
              <a:rPr lang="en-US" sz="4321">
                <a:solidFill>
                  <a:srgbClr val="185D39"/>
                </a:solidFill>
                <a:latin typeface="Canva Sans"/>
              </a:rPr>
              <a:t> along with their </a:t>
            </a:r>
            <a:r>
              <a:rPr lang="en-US" sz="4321">
                <a:solidFill>
                  <a:srgbClr val="185D39"/>
                </a:solidFill>
                <a:latin typeface="Canva Sans Bold"/>
              </a:rPr>
              <a:t>Age</a:t>
            </a:r>
            <a:r>
              <a:rPr lang="en-US" sz="4321">
                <a:solidFill>
                  <a:srgbClr val="185D39"/>
                </a:solidFill>
                <a:latin typeface="Canva Sans"/>
              </a:rPr>
              <a:t> and </a:t>
            </a:r>
            <a:r>
              <a:rPr lang="en-US" sz="4321">
                <a:solidFill>
                  <a:srgbClr val="185D39"/>
                </a:solidFill>
                <a:latin typeface="Canva Sans Bold"/>
              </a:rPr>
              <a:t>Years</a:t>
            </a:r>
            <a:r>
              <a:rPr lang="en-US" sz="4321">
                <a:solidFill>
                  <a:srgbClr val="185D39"/>
                </a:solidFill>
                <a:latin typeface="Canva Sans"/>
              </a:rPr>
              <a:t> in the company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981304" y="5143500"/>
            <a:ext cx="10125304" cy="7428805"/>
            <a:chOff x="0" y="0"/>
            <a:chExt cx="3628680" cy="2662316"/>
          </a:xfrm>
        </p:grpSpPr>
        <p:sp>
          <p:nvSpPr>
            <p:cNvPr name="Freeform 4" id="4"/>
            <p:cNvSpPr/>
            <p:nvPr/>
          </p:nvSpPr>
          <p:spPr>
            <a:xfrm flipH="false" flipV="false" rot="0">
              <a:off x="0" y="0"/>
              <a:ext cx="3628680" cy="2662316"/>
            </a:xfrm>
            <a:custGeom>
              <a:avLst/>
              <a:gdLst/>
              <a:ahLst/>
              <a:cxnLst/>
              <a:rect r="r" b="b" t="t" l="l"/>
              <a:pathLst>
                <a:path h="2662316" w="3628680">
                  <a:moveTo>
                    <a:pt x="0" y="0"/>
                  </a:moveTo>
                  <a:lnTo>
                    <a:pt x="3628680" y="0"/>
                  </a:lnTo>
                  <a:lnTo>
                    <a:pt x="3628680" y="2662316"/>
                  </a:lnTo>
                  <a:lnTo>
                    <a:pt x="0" y="2662316"/>
                  </a:lnTo>
                  <a:close/>
                </a:path>
              </a:pathLst>
            </a:custGeom>
            <a:solidFill>
              <a:srgbClr val="8CCDB0"/>
            </a:solidFill>
          </p:spPr>
        </p:sp>
        <p:sp>
          <p:nvSpPr>
            <p:cNvPr name="TextBox 5" id="5"/>
            <p:cNvSpPr txBox="true"/>
            <p:nvPr/>
          </p:nvSpPr>
          <p:spPr>
            <a:xfrm>
              <a:off x="0" y="-28575"/>
              <a:ext cx="3628680"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994522"/>
            <a:ext cx="9422758" cy="1737321"/>
          </a:xfrm>
          <a:custGeom>
            <a:avLst/>
            <a:gdLst/>
            <a:ahLst/>
            <a:cxnLst/>
            <a:rect r="r" b="b" t="t" l="l"/>
            <a:pathLst>
              <a:path h="1737321" w="9422758">
                <a:moveTo>
                  <a:pt x="0" y="0"/>
                </a:moveTo>
                <a:lnTo>
                  <a:pt x="9422758" y="0"/>
                </a:lnTo>
                <a:lnTo>
                  <a:pt x="9422758" y="1737321"/>
                </a:lnTo>
                <a:lnTo>
                  <a:pt x="0" y="1737321"/>
                </a:lnTo>
                <a:lnTo>
                  <a:pt x="0" y="0"/>
                </a:lnTo>
                <a:close/>
              </a:path>
            </a:pathLst>
          </a:custGeom>
          <a:blipFill>
            <a:blip r:embed="rId3"/>
            <a:stretch>
              <a:fillRect l="0" t="0" r="0" b="0"/>
            </a:stretch>
          </a:blipFill>
        </p:spPr>
      </p:sp>
      <p:sp>
        <p:nvSpPr>
          <p:cNvPr name="Freeform 7" id="7"/>
          <p:cNvSpPr/>
          <p:nvPr/>
        </p:nvSpPr>
        <p:spPr>
          <a:xfrm flipH="false" flipV="false" rot="0">
            <a:off x="772297" y="6816645"/>
            <a:ext cx="6686563" cy="1960318"/>
          </a:xfrm>
          <a:custGeom>
            <a:avLst/>
            <a:gdLst/>
            <a:ahLst/>
            <a:cxnLst/>
            <a:rect r="r" b="b" t="t" l="l"/>
            <a:pathLst>
              <a:path h="1960318" w="6686563">
                <a:moveTo>
                  <a:pt x="0" y="0"/>
                </a:moveTo>
                <a:lnTo>
                  <a:pt x="6686563" y="0"/>
                </a:lnTo>
                <a:lnTo>
                  <a:pt x="6686563" y="1960318"/>
                </a:lnTo>
                <a:lnTo>
                  <a:pt x="0" y="1960318"/>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5. Get a count of employees grouped by their department.</a:t>
            </a:r>
          </a:p>
        </p:txBody>
      </p:sp>
      <p:pic>
        <p:nvPicPr>
          <p:cNvPr name="Picture 10" id="10"/>
          <p:cNvPicPr>
            <a:picLocks noChangeAspect="true"/>
          </p:cNvPicPr>
          <p:nvPr/>
        </p:nvPicPr>
        <p:blipFill>
          <a:blip r:embed="rId5"/>
          <a:stretch>
            <a:fillRect/>
          </a:stretch>
        </p:blipFill>
        <p:spPr>
          <a:xfrm rot="0">
            <a:off x="8703098" y="483303"/>
            <a:ext cx="10094762" cy="9004386"/>
          </a:xfrm>
          <a:prstGeom prst="rect">
            <a:avLst/>
          </a:prstGeom>
        </p:spPr>
      </p:pic>
      <p:sp>
        <p:nvSpPr>
          <p:cNvPr name="TextBox 11" id="11"/>
          <p:cNvSpPr txBox="true"/>
          <p:nvPr/>
        </p:nvSpPr>
        <p:spPr>
          <a:xfrm rot="0">
            <a:off x="9544328" y="8791228"/>
            <a:ext cx="8412302" cy="1127840"/>
          </a:xfrm>
          <a:prstGeom prst="rect">
            <a:avLst/>
          </a:prstGeom>
        </p:spPr>
        <p:txBody>
          <a:bodyPr anchor="t" rtlCol="false" tIns="0" lIns="0" bIns="0" rIns="0">
            <a:spAutoFit/>
          </a:bodyPr>
          <a:lstStyle/>
          <a:p>
            <a:pPr algn="ctr">
              <a:lnSpc>
                <a:spcPts val="4510"/>
              </a:lnSpc>
            </a:pPr>
            <a:r>
              <a:rPr lang="en-US" sz="3221">
                <a:solidFill>
                  <a:srgbClr val="185D39"/>
                </a:solidFill>
                <a:latin typeface="Canva Sans"/>
              </a:rPr>
              <a:t>The chart shows the company has </a:t>
            </a:r>
            <a:r>
              <a:rPr lang="en-US" sz="3221">
                <a:solidFill>
                  <a:srgbClr val="185D39"/>
                </a:solidFill>
                <a:latin typeface="Canva Sans Bold"/>
              </a:rPr>
              <a:t>65.4%</a:t>
            </a:r>
            <a:r>
              <a:rPr lang="en-US" sz="3221">
                <a:solidFill>
                  <a:srgbClr val="185D39"/>
                </a:solidFill>
                <a:latin typeface="Canva Sans"/>
              </a:rPr>
              <a:t> of employees in R&amp;D department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1815951"/>
            <a:ext cx="9883983" cy="2094463"/>
          </a:xfrm>
          <a:custGeom>
            <a:avLst/>
            <a:gdLst/>
            <a:ahLst/>
            <a:cxnLst/>
            <a:rect r="r" b="b" t="t" l="l"/>
            <a:pathLst>
              <a:path h="2094463" w="9883983">
                <a:moveTo>
                  <a:pt x="0" y="0"/>
                </a:moveTo>
                <a:lnTo>
                  <a:pt x="9883983" y="0"/>
                </a:lnTo>
                <a:lnTo>
                  <a:pt x="9883983" y="2094463"/>
                </a:lnTo>
                <a:lnTo>
                  <a:pt x="0" y="2094463"/>
                </a:lnTo>
                <a:lnTo>
                  <a:pt x="0" y="0"/>
                </a:lnTo>
                <a:close/>
              </a:path>
            </a:pathLst>
          </a:custGeom>
          <a:blipFill>
            <a:blip r:embed="rId3"/>
            <a:stretch>
              <a:fillRect l="0" t="0" r="0" b="0"/>
            </a:stretch>
          </a:blipFill>
        </p:spPr>
      </p:sp>
      <p:sp>
        <p:nvSpPr>
          <p:cNvPr name="Freeform 7" id="7"/>
          <p:cNvSpPr/>
          <p:nvPr/>
        </p:nvSpPr>
        <p:spPr>
          <a:xfrm flipH="false" flipV="false" rot="0">
            <a:off x="1028700" y="5632180"/>
            <a:ext cx="4790945" cy="4336827"/>
          </a:xfrm>
          <a:custGeom>
            <a:avLst/>
            <a:gdLst/>
            <a:ahLst/>
            <a:cxnLst/>
            <a:rect r="r" b="b" t="t" l="l"/>
            <a:pathLst>
              <a:path h="4336827" w="4790945">
                <a:moveTo>
                  <a:pt x="0" y="0"/>
                </a:moveTo>
                <a:lnTo>
                  <a:pt x="4790945" y="0"/>
                </a:lnTo>
                <a:lnTo>
                  <a:pt x="4790945" y="4336827"/>
                </a:lnTo>
                <a:lnTo>
                  <a:pt x="0" y="4336827"/>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6. List employees who have 'High' Job Satisfaction.</a:t>
            </a:r>
          </a:p>
        </p:txBody>
      </p:sp>
      <p:sp>
        <p:nvSpPr>
          <p:cNvPr name="TextBox 10" id="10"/>
          <p:cNvSpPr txBox="true"/>
          <p:nvPr/>
        </p:nvSpPr>
        <p:spPr>
          <a:xfrm rot="0">
            <a:off x="6297762" y="6524537"/>
            <a:ext cx="11788871"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output shows the</a:t>
            </a:r>
            <a:r>
              <a:rPr lang="en-US" sz="4321">
                <a:solidFill>
                  <a:srgbClr val="185D39"/>
                </a:solidFill>
                <a:latin typeface="Canva Sans Bold"/>
              </a:rPr>
              <a:t> Name </a:t>
            </a:r>
            <a:r>
              <a:rPr lang="en-US" sz="4321">
                <a:solidFill>
                  <a:srgbClr val="185D39"/>
                </a:solidFill>
                <a:latin typeface="Canva Sans"/>
              </a:rPr>
              <a:t>of the Employees who have job satisfaction</a:t>
            </a:r>
            <a:r>
              <a:rPr lang="en-US" sz="4321">
                <a:solidFill>
                  <a:srgbClr val="185D39"/>
                </a:solidFill>
                <a:latin typeface="Canva Sans Bold"/>
              </a:rPr>
              <a:t> level 4</a:t>
            </a:r>
            <a:r>
              <a:rPr lang="en-US" sz="4321">
                <a:solidFill>
                  <a:srgbClr val="185D39"/>
                </a:solidFill>
                <a:latin typeface="Canva Sans"/>
              </a:rPr>
              <a:t> or </a:t>
            </a:r>
            <a:r>
              <a:rPr lang="en-US" sz="4321">
                <a:solidFill>
                  <a:srgbClr val="185D39"/>
                </a:solidFill>
                <a:latin typeface="Canva Sans Bold"/>
              </a:rPr>
              <a:t>higher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5248207"/>
            <a:ext cx="21755848" cy="7428805"/>
            <a:chOff x="0" y="0"/>
            <a:chExt cx="7796805" cy="2662316"/>
          </a:xfrm>
        </p:grpSpPr>
        <p:sp>
          <p:nvSpPr>
            <p:cNvPr name="Freeform 4" id="4"/>
            <p:cNvSpPr/>
            <p:nvPr/>
          </p:nvSpPr>
          <p:spPr>
            <a:xfrm flipH="false" flipV="false" rot="0">
              <a:off x="0" y="0"/>
              <a:ext cx="7796805" cy="2662316"/>
            </a:xfrm>
            <a:custGeom>
              <a:avLst/>
              <a:gdLst/>
              <a:ahLst/>
              <a:cxnLst/>
              <a:rect r="r" b="b" t="t" l="l"/>
              <a:pathLst>
                <a:path h="2662316" w="7796805">
                  <a:moveTo>
                    <a:pt x="0" y="0"/>
                  </a:moveTo>
                  <a:lnTo>
                    <a:pt x="7796805" y="0"/>
                  </a:lnTo>
                  <a:lnTo>
                    <a:pt x="7796805" y="2662316"/>
                  </a:lnTo>
                  <a:lnTo>
                    <a:pt x="0" y="2662316"/>
                  </a:lnTo>
                  <a:close/>
                </a:path>
              </a:pathLst>
            </a:custGeom>
            <a:solidFill>
              <a:srgbClr val="8CCDB0"/>
            </a:solidFill>
          </p:spPr>
        </p:sp>
        <p:sp>
          <p:nvSpPr>
            <p:cNvPr name="TextBox 5" id="5"/>
            <p:cNvSpPr txBox="true"/>
            <p:nvPr/>
          </p:nvSpPr>
          <p:spPr>
            <a:xfrm>
              <a:off x="0" y="-28575"/>
              <a:ext cx="7796805" cy="2690891"/>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28700" y="2291938"/>
            <a:ext cx="9575143" cy="1142489"/>
          </a:xfrm>
          <a:custGeom>
            <a:avLst/>
            <a:gdLst/>
            <a:ahLst/>
            <a:cxnLst/>
            <a:rect r="r" b="b" t="t" l="l"/>
            <a:pathLst>
              <a:path h="1142489" w="9575143">
                <a:moveTo>
                  <a:pt x="0" y="0"/>
                </a:moveTo>
                <a:lnTo>
                  <a:pt x="9575143" y="0"/>
                </a:lnTo>
                <a:lnTo>
                  <a:pt x="9575143" y="1142489"/>
                </a:lnTo>
                <a:lnTo>
                  <a:pt x="0" y="1142489"/>
                </a:lnTo>
                <a:lnTo>
                  <a:pt x="0" y="0"/>
                </a:lnTo>
                <a:close/>
              </a:path>
            </a:pathLst>
          </a:custGeom>
          <a:blipFill>
            <a:blip r:embed="rId3"/>
            <a:stretch>
              <a:fillRect l="0" t="0" r="0" b="0"/>
            </a:stretch>
          </a:blipFill>
        </p:spPr>
      </p:sp>
      <p:sp>
        <p:nvSpPr>
          <p:cNvPr name="Freeform 7" id="7"/>
          <p:cNvSpPr/>
          <p:nvPr/>
        </p:nvSpPr>
        <p:spPr>
          <a:xfrm flipH="false" flipV="false" rot="0">
            <a:off x="772297" y="6881900"/>
            <a:ext cx="5525465" cy="1452205"/>
          </a:xfrm>
          <a:custGeom>
            <a:avLst/>
            <a:gdLst/>
            <a:ahLst/>
            <a:cxnLst/>
            <a:rect r="r" b="b" t="t" l="l"/>
            <a:pathLst>
              <a:path h="1452205" w="5525465">
                <a:moveTo>
                  <a:pt x="0" y="0"/>
                </a:moveTo>
                <a:lnTo>
                  <a:pt x="5525465" y="0"/>
                </a:lnTo>
                <a:lnTo>
                  <a:pt x="5525465" y="1452205"/>
                </a:lnTo>
                <a:lnTo>
                  <a:pt x="0" y="1452205"/>
                </a:lnTo>
                <a:lnTo>
                  <a:pt x="0" y="0"/>
                </a:lnTo>
                <a:close/>
              </a:path>
            </a:pathLst>
          </a:custGeom>
          <a:blipFill>
            <a:blip r:embed="rId4"/>
            <a:stretch>
              <a:fillRect l="0" t="0" r="0" b="0"/>
            </a:stretch>
          </a:blipFill>
        </p:spPr>
      </p:sp>
      <p:sp>
        <p:nvSpPr>
          <p:cNvPr name="TextBox 8" id="8"/>
          <p:cNvSpPr txBox="true"/>
          <p:nvPr/>
        </p:nvSpPr>
        <p:spPr>
          <a:xfrm rot="0">
            <a:off x="1028700" y="4546600"/>
            <a:ext cx="13728790" cy="596900"/>
          </a:xfrm>
          <a:prstGeom prst="rect">
            <a:avLst/>
          </a:prstGeom>
        </p:spPr>
        <p:txBody>
          <a:bodyPr anchor="t" rtlCol="false" tIns="0" lIns="0" bIns="0" rIns="0">
            <a:spAutoFit/>
          </a:bodyPr>
          <a:lstStyle/>
          <a:p>
            <a:pPr>
              <a:lnSpc>
                <a:spcPts val="4900"/>
              </a:lnSpc>
            </a:pPr>
            <a:r>
              <a:rPr lang="en-US" sz="3500">
                <a:solidFill>
                  <a:srgbClr val="185D39"/>
                </a:solidFill>
                <a:latin typeface="Canva Sans"/>
              </a:rPr>
              <a:t>OUTPUT :</a:t>
            </a:r>
          </a:p>
        </p:txBody>
      </p:sp>
      <p:sp>
        <p:nvSpPr>
          <p:cNvPr name="TextBox 9" id="9"/>
          <p:cNvSpPr txBox="true"/>
          <p:nvPr/>
        </p:nvSpPr>
        <p:spPr>
          <a:xfrm rot="0">
            <a:off x="772297" y="516190"/>
            <a:ext cx="16708755" cy="596900"/>
          </a:xfrm>
          <a:prstGeom prst="rect">
            <a:avLst/>
          </a:prstGeom>
        </p:spPr>
        <p:txBody>
          <a:bodyPr anchor="t" rtlCol="false" tIns="0" lIns="0" bIns="0" rIns="0">
            <a:spAutoFit/>
          </a:bodyPr>
          <a:lstStyle/>
          <a:p>
            <a:pPr algn="just">
              <a:lnSpc>
                <a:spcPts val="4900"/>
              </a:lnSpc>
            </a:pPr>
            <a:r>
              <a:rPr lang="en-US" sz="3500">
                <a:solidFill>
                  <a:srgbClr val="185D39"/>
                </a:solidFill>
                <a:latin typeface="Canva Sans"/>
              </a:rPr>
              <a:t>7. Find the highest Monthly Income in the dataset.</a:t>
            </a:r>
          </a:p>
        </p:txBody>
      </p:sp>
      <p:sp>
        <p:nvSpPr>
          <p:cNvPr name="TextBox 10" id="10"/>
          <p:cNvSpPr txBox="true"/>
          <p:nvPr/>
        </p:nvSpPr>
        <p:spPr>
          <a:xfrm rot="0">
            <a:off x="6297762" y="6524537"/>
            <a:ext cx="11441691" cy="2252426"/>
          </a:xfrm>
          <a:prstGeom prst="rect">
            <a:avLst/>
          </a:prstGeom>
        </p:spPr>
        <p:txBody>
          <a:bodyPr anchor="t" rtlCol="false" tIns="0" lIns="0" bIns="0" rIns="0">
            <a:spAutoFit/>
          </a:bodyPr>
          <a:lstStyle/>
          <a:p>
            <a:pPr algn="ctr">
              <a:lnSpc>
                <a:spcPts val="6050"/>
              </a:lnSpc>
            </a:pPr>
            <a:r>
              <a:rPr lang="en-US" sz="4321">
                <a:solidFill>
                  <a:srgbClr val="185D39"/>
                </a:solidFill>
                <a:latin typeface="Canva Sans"/>
              </a:rPr>
              <a:t>The output retrieves the Highest Monthly Income from the database which is</a:t>
            </a:r>
            <a:r>
              <a:rPr lang="en-US" sz="4321">
                <a:solidFill>
                  <a:srgbClr val="185D39"/>
                </a:solidFill>
                <a:latin typeface="Canva Sans Bold"/>
              </a:rPr>
              <a:t> 1,99,990 INR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DAGBuClcMhs</dc:identifier>
  <dcterms:modified xsi:type="dcterms:W3CDTF">2011-08-01T06:04:30Z</dcterms:modified>
  <cp:revision>1</cp:revision>
  <dc:title>Green Retro Markets and Finance Presentation</dc:title>
</cp:coreProperties>
</file>